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<Relationships xmlns="http://schemas.openxmlformats.org/package/2006/relationships"><Relationship Id="rId3" Target="../media/image3.pn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<Relationships xmlns="http://schemas.openxmlformats.org/package/2006/relationships"><Relationship Id="rId2" Target="../media/image4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137520"/>
          </a:xfrm>
        </p:spPr>
        <p:txBody>
          <a:bodyPr>
            <a:noAutofit/>
          </a:bodyPr>
          <a:lstStyle/>
          <a:p>
            <a:r>
              <a:rPr lang="ru-RU" sz="5400" dirty="0" smtClean="0"/>
              <a:t>Рекомендации для подготовки к ОГЭ по обществознанию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F:\Семинар\круг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2492896"/>
            <a:ext cx="4896544" cy="4110188"/>
          </a:xfrm>
          <a:prstGeom prst="rect">
            <a:avLst/>
          </a:prstGeom>
          <a:noFill/>
        </p:spPr>
      </p:pic>
      <p:pic>
        <p:nvPicPr>
          <p:cNvPr id="4098" name="Picture 2" descr="C:\Users\Admin\Downloads\20.04.23\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5258726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21. Составление плана текста (2 балла)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ru-RU" dirty="0" smtClean="0"/>
              <a:t>Текст может быть сплошной, или разбитый на пункты (статьи закона);</a:t>
            </a:r>
          </a:p>
          <a:p>
            <a:pPr marL="651510" indent="-514350">
              <a:buAutoNum type="arabicPeriod"/>
            </a:pPr>
            <a:r>
              <a:rPr lang="ru-RU" dirty="0" smtClean="0"/>
              <a:t>Избегаем излишнего цитирования;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</a:t>
            </a:r>
            <a:r>
              <a:rPr lang="ru-RU" dirty="0" err="1" smtClean="0"/>
              <a:t>крупним</a:t>
            </a:r>
            <a:r>
              <a:rPr lang="ru-RU" dirty="0" smtClean="0"/>
              <a:t> пункты плана;</a:t>
            </a:r>
          </a:p>
          <a:p>
            <a:pPr marL="651510" indent="-514350">
              <a:buAutoNum type="arabicPeriod"/>
            </a:pPr>
            <a:r>
              <a:rPr lang="ru-RU" dirty="0" smtClean="0"/>
              <a:t>Обычно количество пунктов совпадает с количеством абзацев (бывают исключения!)</a:t>
            </a:r>
          </a:p>
          <a:p>
            <a:pPr marL="651510" indent="-514350">
              <a:buAutoNum type="arabicPeriod"/>
            </a:pPr>
            <a:r>
              <a:rPr lang="ru-RU" dirty="0" smtClean="0"/>
              <a:t>Количество пунктов от 4 до 6</a:t>
            </a:r>
          </a:p>
          <a:p>
            <a:pPr marL="651510" indent="-514350">
              <a:buNone/>
            </a:pPr>
            <a:endParaRPr lang="ru-RU" dirty="0" smtClean="0"/>
          </a:p>
          <a:p>
            <a:pPr marL="651510" indent="-514350">
              <a:buNone/>
            </a:pPr>
            <a:r>
              <a:rPr lang="ru-RU" dirty="0" smtClean="0"/>
              <a:t>*    Сложный план допускается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22. Работа с текстом. Читательская грамотность</a:t>
            </a:r>
            <a:br>
              <a:rPr lang="ru-RU" dirty="0" smtClean="0"/>
            </a:br>
            <a:r>
              <a:rPr lang="ru-RU" dirty="0" smtClean="0"/>
              <a:t>(2 балла)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04496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ru-RU" sz="3600" dirty="0" smtClean="0"/>
              <a:t>ЦИТИРУЕМ!</a:t>
            </a:r>
          </a:p>
          <a:p>
            <a:pPr marL="651510" indent="-514350">
              <a:buAutoNum type="arabicPeriod"/>
            </a:pPr>
            <a:r>
              <a:rPr lang="ru-RU" sz="3600" dirty="0" smtClean="0"/>
              <a:t>Ищем в тексте слова-ключи из вопроса;</a:t>
            </a:r>
          </a:p>
          <a:p>
            <a:pPr marL="651510" indent="-514350">
              <a:buAutoNum type="arabicPeriod"/>
            </a:pPr>
            <a:r>
              <a:rPr lang="ru-RU" sz="3600" dirty="0" smtClean="0"/>
              <a:t>Избегаем переизбытка информации;</a:t>
            </a:r>
          </a:p>
          <a:p>
            <a:pPr marL="651510" indent="-514350">
              <a:buAutoNum type="arabicPeriod"/>
            </a:pPr>
            <a:r>
              <a:rPr lang="ru-RU" sz="3600" dirty="0" smtClean="0"/>
              <a:t>Соблюдаем пункты!</a:t>
            </a:r>
            <a:endParaRPr lang="ru-RU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23 и 24. Вопросы по тексту </a:t>
            </a:r>
            <a:br>
              <a:rPr lang="ru-RU" dirty="0" smtClean="0"/>
            </a:br>
            <a:r>
              <a:rPr lang="ru-RU" dirty="0" smtClean="0"/>
              <a:t>(3 и 2 балла соответственно)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888472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ru-RU" sz="3200" dirty="0" smtClean="0"/>
              <a:t>Применяем как информацию из теста, так и обществоведческие знания;</a:t>
            </a:r>
          </a:p>
          <a:p>
            <a:pPr marL="651510" indent="-514350">
              <a:buAutoNum type="arabicPeriod"/>
            </a:pPr>
            <a:r>
              <a:rPr lang="ru-RU" sz="3200" dirty="0" smtClean="0"/>
              <a:t>Пример – не пояснение;</a:t>
            </a:r>
          </a:p>
          <a:p>
            <a:pPr marL="651510" indent="-514350">
              <a:buAutoNum type="arabicPeriod"/>
            </a:pPr>
            <a:r>
              <a:rPr lang="ru-RU" sz="3200" dirty="0" smtClean="0"/>
              <a:t>Внимательно читаем что от нас требуется;</a:t>
            </a:r>
          </a:p>
          <a:p>
            <a:pPr marL="651510" indent="-514350">
              <a:buAutoNum type="arabicPeriod"/>
            </a:pPr>
            <a:r>
              <a:rPr lang="ru-RU" sz="3200" dirty="0" smtClean="0"/>
              <a:t>Не боимся написать чушь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122" name="Picture 2" descr="C:\Users\Admin\Downloads\unname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051720" y="1268760"/>
            <a:ext cx="5044108" cy="50441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рекомендации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/>
          <a:lstStyle/>
          <a:p>
            <a:pPr marL="651510" indent="-514350">
              <a:buAutoNum type="arabicPeriod"/>
            </a:pPr>
            <a:r>
              <a:rPr lang="ru-RU" dirty="0" smtClean="0"/>
              <a:t>Ответ на любое «задание с развёрнутым ответом» ОБЯЗАТЕЛЬНО разбиваем на пункты;</a:t>
            </a:r>
          </a:p>
          <a:p>
            <a:pPr marL="651510" indent="-514350">
              <a:buAutoNum type="arabicPeriod"/>
            </a:pPr>
            <a:r>
              <a:rPr lang="ru-RU" dirty="0" smtClean="0"/>
              <a:t>При ответе соблюдаем последовательность вопросов как в задании;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УМНИЧАЕМ!</a:t>
            </a:r>
          </a:p>
          <a:p>
            <a:pPr marL="651510" indent="-514350">
              <a:buAutoNum type="arabicPeriod"/>
            </a:pPr>
            <a:r>
              <a:rPr lang="ru-RU" dirty="0" smtClean="0"/>
              <a:t>Избегаем слишком объёмных ответов;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уверен – пробуй;</a:t>
            </a:r>
          </a:p>
          <a:p>
            <a:pPr marL="651510" indent="-514350">
              <a:buAutoNum type="arabicPeriod"/>
            </a:pPr>
            <a:r>
              <a:rPr lang="ru-RU" dirty="0" smtClean="0"/>
              <a:t>Избегаем фраз по типу «Я считаю», «По моему мнению» и т.д., если в задании не сказано обратного</a:t>
            </a:r>
          </a:p>
          <a:p>
            <a:pPr marL="651510" indent="-514350">
              <a:buAutoNum type="arabicPeriod"/>
            </a:pPr>
            <a:r>
              <a:rPr lang="ru-RU" dirty="0" smtClean="0"/>
              <a:t>Внимательно читаем задания и пояснения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435280" cy="2074242"/>
          </a:xfrm>
        </p:spPr>
        <p:txBody>
          <a:bodyPr>
            <a:noAutofit/>
          </a:bodyPr>
          <a:lstStyle/>
          <a:p>
            <a:r>
              <a:rPr lang="ru-RU" sz="4400" dirty="0" smtClean="0"/>
              <a:t>Задание 1. Выбрать два верных термина. Дать определение одного из них</a:t>
            </a:r>
            <a:br>
              <a:rPr lang="ru-RU" sz="4400" dirty="0" smtClean="0"/>
            </a:br>
            <a:r>
              <a:rPr lang="ru-RU" sz="4400" dirty="0" smtClean="0"/>
              <a:t>(2 балла)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88847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Рекомендации: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давать определение через повторение слов, указанных в термине (или в задании);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давать определение через простой перевод термина (демократия – власть народа);</a:t>
            </a:r>
          </a:p>
          <a:p>
            <a:pPr marL="651510" indent="-514350">
              <a:buAutoNum type="arabicPeriod"/>
            </a:pPr>
            <a:r>
              <a:rPr lang="ru-RU" dirty="0" smtClean="0"/>
              <a:t>Дать определение одного, наиболее знакомого термина (при проверке учитывается лишь определение первое по счёту)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20.04.23\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1601408"/>
          </a:xfrm>
          <a:prstGeom prst="rect">
            <a:avLst/>
          </a:prstGeom>
          <a:noFill/>
        </p:spPr>
      </p:pic>
      <p:pic>
        <p:nvPicPr>
          <p:cNvPr id="1027" name="Picture 3" descr="C:\Users\Admin\Downloads\20.04.23\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33056"/>
            <a:ext cx="9080895" cy="17136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ru-RU" sz="4400" dirty="0" smtClean="0"/>
              <a:t>Задание 5. Работа с иллюстрацией</a:t>
            </a:r>
            <a:br>
              <a:rPr lang="ru-RU" sz="4400" dirty="0" smtClean="0"/>
            </a:br>
            <a:r>
              <a:rPr lang="ru-RU" sz="4400" dirty="0" smtClean="0"/>
              <a:t>(3 балла)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604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Рекомендации:</a:t>
            </a:r>
          </a:p>
          <a:p>
            <a:pPr marL="651510" indent="-514350">
              <a:buAutoNum type="arabicPeriod"/>
            </a:pPr>
            <a:r>
              <a:rPr lang="ru-RU" dirty="0" smtClean="0"/>
              <a:t>Обязательно отвечаем на 1 вопрос (без него остальной ответ не засчитывается);</a:t>
            </a:r>
          </a:p>
          <a:p>
            <a:pPr marL="651510" indent="-514350">
              <a:buAutoNum type="arabicPeriod"/>
            </a:pPr>
            <a:r>
              <a:rPr lang="ru-RU" dirty="0" smtClean="0"/>
              <a:t>Наиболее частые темы: вид деятельности, фактор производства, формы культуры, социальные группы, потребности;</a:t>
            </a:r>
          </a:p>
          <a:p>
            <a:pPr marL="651510" indent="-514350">
              <a:buAutoNum type="arabicPeriod"/>
            </a:pPr>
            <a:r>
              <a:rPr lang="ru-RU" dirty="0" smtClean="0"/>
              <a:t> </a:t>
            </a:r>
            <a:r>
              <a:rPr lang="ru-RU" dirty="0" smtClean="0"/>
              <a:t>При ответе возможны вариации, несовпадающие с ключами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Downloads\20.04.23\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188640"/>
            <a:ext cx="9430678" cy="62711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Задание 6. Вопрос по финансовой грамотности</a:t>
            </a:r>
            <a:br>
              <a:rPr lang="ru-RU" dirty="0" smtClean="0"/>
            </a:br>
            <a:r>
              <a:rPr lang="ru-RU" dirty="0" smtClean="0"/>
              <a:t>(2 балла)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4709160"/>
          </a:xfrm>
        </p:spPr>
        <p:txBody>
          <a:bodyPr/>
          <a:lstStyle/>
          <a:p>
            <a:pPr marL="651510" indent="-514350">
              <a:buAutoNum type="arabicPeriod"/>
            </a:pPr>
            <a:r>
              <a:rPr lang="ru-RU" dirty="0" smtClean="0"/>
              <a:t>Запоминаем фразу «Скорее всего это мошенники». Учимся использовать в верных случаях</a:t>
            </a:r>
          </a:p>
          <a:p>
            <a:pPr marL="651510" indent="-514350">
              <a:buAutoNum type="arabicPeriod"/>
            </a:pPr>
            <a:r>
              <a:rPr lang="ru-RU" dirty="0" smtClean="0"/>
              <a:t>Стараемся дать развёрнутый ответ на каждый вопрос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спешим звать полицию!</a:t>
            </a:r>
          </a:p>
          <a:p>
            <a:pPr marL="651510" indent="-514350">
              <a:buAutoNum type="arabicPeriod"/>
            </a:pPr>
            <a:r>
              <a:rPr lang="ru-RU" dirty="0" smtClean="0"/>
              <a:t>Запоминаем значение кредитной и дебетовой карт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ownloads\20.04.23\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48680"/>
            <a:ext cx="9125263" cy="1943199"/>
          </a:xfrm>
          <a:prstGeom prst="rect">
            <a:avLst/>
          </a:prstGeom>
          <a:noFill/>
        </p:spPr>
      </p:pic>
      <p:pic>
        <p:nvPicPr>
          <p:cNvPr id="3075" name="Picture 3" descr="C:\Users\Admin\Downloads\20.04.23\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40968"/>
            <a:ext cx="9144000" cy="3295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Задание 12. Диаграмма</a:t>
            </a:r>
            <a:br>
              <a:rPr lang="ru-RU" dirty="0" smtClean="0"/>
            </a:br>
            <a:r>
              <a:rPr lang="ru-RU" dirty="0" smtClean="0"/>
              <a:t>(4 балла)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5069160"/>
          </a:xfrm>
        </p:spPr>
        <p:txBody>
          <a:bodyPr>
            <a:normAutofit/>
          </a:bodyPr>
          <a:lstStyle/>
          <a:p>
            <a:pPr marL="651510" indent="-514350">
              <a:buAutoNum type="arabicPeriod"/>
            </a:pPr>
            <a:r>
              <a:rPr lang="ru-RU" dirty="0" smtClean="0"/>
              <a:t>Говоря о различии, обязательно указываем, что и с чем сравниваем (это больше, чем то);</a:t>
            </a:r>
          </a:p>
          <a:p>
            <a:pPr marL="651510" indent="-514350">
              <a:buAutoNum type="arabicPeriod"/>
            </a:pPr>
            <a:r>
              <a:rPr lang="ru-RU" dirty="0" smtClean="0"/>
              <a:t>Сравниваем соотносимые между собой показатели;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ПЫТАЕМСЯ сравнить всё!</a:t>
            </a:r>
          </a:p>
          <a:p>
            <a:pPr marL="651510" indent="-514350">
              <a:buAutoNum type="arabicPeriod"/>
            </a:pPr>
            <a:r>
              <a:rPr lang="ru-RU" dirty="0" smtClean="0"/>
              <a:t>Избегаем точных указаний;</a:t>
            </a:r>
          </a:p>
          <a:p>
            <a:pPr marL="651510" indent="-514350">
              <a:buAutoNum type="arabicPeriod"/>
            </a:pPr>
            <a:r>
              <a:rPr lang="ru-RU" dirty="0" smtClean="0"/>
              <a:t>Аккуратно используем слова «большинство», «многие» и т.п.</a:t>
            </a:r>
          </a:p>
          <a:p>
            <a:pPr marL="651510" indent="-514350">
              <a:buAutoNum type="arabicPeriod"/>
            </a:pPr>
            <a:r>
              <a:rPr lang="ru-RU" dirty="0" smtClean="0"/>
              <a:t>Пояснить нужно ПОЧЕМУ люди ответили так, а не КАК они ответили;</a:t>
            </a:r>
          </a:p>
          <a:p>
            <a:pPr marL="651510" indent="-514350">
              <a:buAutoNum type="arabicPeriod"/>
            </a:pPr>
            <a:r>
              <a:rPr lang="ru-RU" dirty="0" smtClean="0"/>
              <a:t>Не пугаемся разных диаграм</a:t>
            </a:r>
            <a:r>
              <a:rPr lang="ru-RU" dirty="0" smtClean="0"/>
              <a:t>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</TotalTime>
  <Words>402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Рекомендации для подготовки к ОГЭ по обществознанию</vt:lpstr>
      <vt:lpstr>Общие рекомендации</vt:lpstr>
      <vt:lpstr>Задание 1. Выбрать два верных термина. Дать определение одного из них (2 балла)</vt:lpstr>
      <vt:lpstr>Слайд 4</vt:lpstr>
      <vt:lpstr>Задание 5. Работа с иллюстрацией (3 балла)</vt:lpstr>
      <vt:lpstr>Слайд 6</vt:lpstr>
      <vt:lpstr>Задание 6. Вопрос по финансовой грамотности (2 балла)</vt:lpstr>
      <vt:lpstr>Слайд 8</vt:lpstr>
      <vt:lpstr>Задание 12. Диаграмма (4 балла)</vt:lpstr>
      <vt:lpstr>Слайд 10</vt:lpstr>
      <vt:lpstr>Задание 21. Составление плана текста (2 балла)</vt:lpstr>
      <vt:lpstr>Задание 22. Работа с текстом. Читательская грамотность (2 балла)</vt:lpstr>
      <vt:lpstr>Задание 23 и 24. Вопросы по тексту  (3 и 2 балла соответственно)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для подготовки к ОГЭ по обществознанию</dc:title>
  <dc:creator>Александр Свистунов</dc:creator>
  <cp:lastModifiedBy>Admin</cp:lastModifiedBy>
  <cp:revision>12</cp:revision>
  <dcterms:created xsi:type="dcterms:W3CDTF">2023-04-19T16:02:03Z</dcterms:created>
  <dcterms:modified xsi:type="dcterms:W3CDTF">2023-04-19T18:04:42Z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500674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