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image/jpeg" Extension="jpe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Master+xml" PartName="/ppt/slideMasters/slideMaster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1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defaultTextStyle>
    <a:defPPr lvl="0">
      <a:defRPr lang="ru-RU"/>
    </a:defPPr>
    <a:lvl1pPr defTabSz="914400" eaLnBrk="1" hangingPunct="1" latinLnBrk="0" lvl="0" marL="0" rtl="0" algn="l">
      <a:defRPr kern="1200" sz="1800">
        <a:solidFill>
          <a:schemeClr val="tx1"/>
        </a:solidFill>
        <a:latin typeface="+mn-lt"/>
        <a:ea typeface="+mn-ea"/>
        <a:cs typeface="+mn-cs"/>
      </a:defRPr>
    </a:lvl1pPr>
    <a:lvl2pPr defTabSz="914400" eaLnBrk="1" hangingPunct="1" latinLnBrk="0" lvl="1" marL="457200" rtl="0" algn="l">
      <a:defRPr kern="1200" sz="1800">
        <a:solidFill>
          <a:schemeClr val="tx1"/>
        </a:solidFill>
        <a:latin typeface="+mn-lt"/>
        <a:ea typeface="+mn-ea"/>
        <a:cs typeface="+mn-cs"/>
      </a:defRPr>
    </a:lvl2pPr>
    <a:lvl3pPr defTabSz="914400" eaLnBrk="1" hangingPunct="1" latinLnBrk="0" lvl="2" marL="914400" rtl="0" algn="l">
      <a:defRPr kern="1200" sz="1800">
        <a:solidFill>
          <a:schemeClr val="tx1"/>
        </a:solidFill>
        <a:latin typeface="+mn-lt"/>
        <a:ea typeface="+mn-ea"/>
        <a:cs typeface="+mn-cs"/>
      </a:defRPr>
    </a:lvl3pPr>
    <a:lvl4pPr defTabSz="914400" eaLnBrk="1" hangingPunct="1" latinLnBrk="0" lvl="3" marL="1371600" rtl="0" algn="l">
      <a:defRPr kern="1200" sz="1800">
        <a:solidFill>
          <a:schemeClr val="tx1"/>
        </a:solidFill>
        <a:latin typeface="+mn-lt"/>
        <a:ea typeface="+mn-ea"/>
        <a:cs typeface="+mn-cs"/>
      </a:defRPr>
    </a:lvl4pPr>
    <a:lvl5pPr defTabSz="914400" eaLnBrk="1" hangingPunct="1" latinLnBrk="0" lvl="4" marL="1828800" rtl="0" algn="l">
      <a:defRPr kern="1200" sz="1800">
        <a:solidFill>
          <a:schemeClr val="tx1"/>
        </a:solidFill>
        <a:latin typeface="+mn-lt"/>
        <a:ea typeface="+mn-ea"/>
        <a:cs typeface="+mn-cs"/>
      </a:defRPr>
    </a:lvl5pPr>
    <a:lvl6pPr defTabSz="914400" eaLnBrk="1" hangingPunct="1" latinLnBrk="0" lvl="5" marL="2286000" rtl="0" algn="l">
      <a:defRPr kern="1200" sz="1800">
        <a:solidFill>
          <a:schemeClr val="tx1"/>
        </a:solidFill>
        <a:latin typeface="+mn-lt"/>
        <a:ea typeface="+mn-ea"/>
        <a:cs typeface="+mn-cs"/>
      </a:defRPr>
    </a:lvl6pPr>
    <a:lvl7pPr defTabSz="914400" eaLnBrk="1" hangingPunct="1" latinLnBrk="0" lvl="6" marL="2743200" rtl="0" algn="l">
      <a:defRPr kern="1200" sz="1800">
        <a:solidFill>
          <a:schemeClr val="tx1"/>
        </a:solidFill>
        <a:latin typeface="+mn-lt"/>
        <a:ea typeface="+mn-ea"/>
        <a:cs typeface="+mn-cs"/>
      </a:defRPr>
    </a:lvl7pPr>
    <a:lvl8pPr defTabSz="914400" eaLnBrk="1" hangingPunct="1" latinLnBrk="0" lvl="7" marL="3200400" rtl="0" algn="l">
      <a:defRPr kern="1200" sz="1800">
        <a:solidFill>
          <a:schemeClr val="tx1"/>
        </a:solidFill>
        <a:latin typeface="+mn-lt"/>
        <a:ea typeface="+mn-ea"/>
        <a:cs typeface="+mn-cs"/>
      </a:defRPr>
    </a:lvl8pPr>
    <a:lvl9pPr defTabSz="914400" eaLnBrk="1" hangingPunct="1" latinLnBrk="0" lvl="8" marL="3657600" rtl="0" algn="l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1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1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1.xml"/><Relationship Id="rId3" Type="http://schemas.openxmlformats.org/officeDocument/2006/relationships/presProps" Target="presProps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508F0-9FF0-48A0-ABE2-7BC561D3E23F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C7A6A-3C3F-4CE5-8FF5-0F53968AA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98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C7A6A-3C3F-4CE5-8FF5-0F53968AA6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65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C7A6A-3C3F-4CE5-8FF5-0F53968AA6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6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C7A6A-3C3F-4CE5-8FF5-0F53968AA6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031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C7A6A-3C3F-4CE5-8FF5-0F53968AA6A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04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C7A6A-3C3F-4CE5-8FF5-0F53968AA6A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2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0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7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20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8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6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8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99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0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CE269-C658-446D-B8D2-29BCE6BDB632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BD34-70E4-4FD4-B6F1-99AB5B275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79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6" r="7527"/>
          <a:stretch/>
        </p:blipFill>
        <p:spPr>
          <a:xfrm>
            <a:off x="3481137" y="351674"/>
            <a:ext cx="8710863" cy="6508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59" y="1049148"/>
            <a:ext cx="3985501" cy="1912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792826" y="3159785"/>
            <a:ext cx="4270062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Благотворительный фонд п</a:t>
            </a:r>
            <a:r>
              <a:rPr lang="ru-RU" sz="2000" dirty="0">
                <a:solidFill>
                  <a:srgbClr val="667525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омощи пожилым людям и инвалидам</a:t>
            </a: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06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/>
          <a:stretch/>
        </p:blipFill>
        <p:spPr>
          <a:xfrm>
            <a:off x="4427620" y="2660089"/>
            <a:ext cx="5087553" cy="41993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9" r="2903"/>
          <a:stretch/>
        </p:blipFill>
        <p:spPr>
          <a:xfrm>
            <a:off x="4435569" y="0"/>
            <a:ext cx="3378467" cy="268647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0218" y="1109234"/>
            <a:ext cx="3651153" cy="31700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800"/>
              </a:lnSpc>
            </a:pPr>
            <a:r>
              <a:rPr lang="ru-RU" sz="3700" dirty="0">
                <a:solidFill>
                  <a:srgbClr val="FF9632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Чем мы можем</a:t>
            </a:r>
            <a:br>
              <a:rPr lang="ru-RU" sz="3700" dirty="0">
                <a:solidFill>
                  <a:srgbClr val="FF9632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700" dirty="0">
                <a:solidFill>
                  <a:srgbClr val="FF9632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помочь</a:t>
            </a:r>
            <a:br>
              <a:rPr lang="ru-RU" sz="3700" dirty="0">
                <a:solidFill>
                  <a:srgbClr val="FF9632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700" dirty="0">
                <a:solidFill>
                  <a:srgbClr val="FF9632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одиноким пожилым людям?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6"/>
          <a:stretch/>
        </p:blipFill>
        <p:spPr>
          <a:xfrm>
            <a:off x="7835342" y="0"/>
            <a:ext cx="4360244" cy="6870048"/>
          </a:xfrm>
          <a:prstGeom prst="rect">
            <a:avLst/>
          </a:prstGeom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7792730" y="-18241"/>
            <a:ext cx="0" cy="6876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415432" y="2686477"/>
            <a:ext cx="336735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7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865" y="3457277"/>
            <a:ext cx="3872050" cy="3410661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-9939" y="-9941"/>
            <a:ext cx="6221896" cy="6596141"/>
            <a:chOff x="-9939" y="-9941"/>
            <a:chExt cx="6221896" cy="6596141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0" r="-3530" b="14802"/>
            <a:stretch/>
          </p:blipFill>
          <p:spPr>
            <a:xfrm rot="10800000" flipH="1">
              <a:off x="-9939" y="-9941"/>
              <a:ext cx="6221896" cy="6596141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387145" y="5524901"/>
              <a:ext cx="3322125" cy="902048"/>
              <a:chOff x="387145" y="5682671"/>
              <a:chExt cx="3322125" cy="902048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145" y="5682671"/>
                <a:ext cx="902048" cy="90204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E2A13B9-9214-4B82-9F45-7385F433A69D}"/>
                  </a:ext>
                </a:extLst>
              </p:cNvPr>
              <p:cNvSpPr txBox="1"/>
              <p:nvPr/>
            </p:nvSpPr>
            <p:spPr>
              <a:xfrm>
                <a:off x="1296814" y="5916345"/>
                <a:ext cx="2412456" cy="42575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400" dirty="0">
                    <a:solidFill>
                      <a:srgbClr val="667525"/>
                    </a:solidFill>
                    <a:latin typeface="Plumb Medium" pitchFamily="2" charset="0"/>
                    <a:ea typeface="Segoe UI Black" panose="020B0A02040204020203" pitchFamily="34" charset="0"/>
                    <a:cs typeface="Segoe UI Light" panose="020B0502040204020203" pitchFamily="34" charset="0"/>
                  </a:rPr>
                  <a:t>Благотворительный</a:t>
                </a:r>
              </a:p>
              <a:p>
                <a:pPr>
                  <a:lnSpc>
                    <a:spcPts val="1300"/>
                  </a:lnSpc>
                </a:pPr>
                <a:r>
                  <a:rPr lang="ru-RU" sz="1400" dirty="0">
                    <a:solidFill>
                      <a:srgbClr val="667525"/>
                    </a:solidFill>
                    <a:latin typeface="Plumb Medium" pitchFamily="2" charset="0"/>
                    <a:ea typeface="Segoe UI Black" panose="020B0A02040204020203" pitchFamily="34" charset="0"/>
                    <a:cs typeface="Segoe UI Light" panose="020B0502040204020203" pitchFamily="34" charset="0"/>
                  </a:rPr>
                  <a:t>фонд</a:t>
                </a:r>
                <a:endParaRPr lang="ru-RU" sz="1400" b="1" dirty="0">
                  <a:solidFill>
                    <a:srgbClr val="667525"/>
                  </a:solidFill>
                  <a:effectLst/>
                  <a:latin typeface="Plumb Black" pitchFamily="2" charset="0"/>
                  <a:ea typeface="Segoe UI Black" panose="020B0A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76" y="3445819"/>
            <a:ext cx="3897407" cy="34329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62" y="0"/>
            <a:ext cx="3911964" cy="3445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79"/>
          <a:stretch/>
        </p:blipFill>
        <p:spPr>
          <a:xfrm>
            <a:off x="4412504" y="0"/>
            <a:ext cx="3866148" cy="3467571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4406094" y="-8302"/>
            <a:ext cx="7784522" cy="6876241"/>
            <a:chOff x="-1384" y="-18241"/>
            <a:chExt cx="7784522" cy="6876241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-1384" y="3457632"/>
              <a:ext cx="778452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18" y="551547"/>
            <a:ext cx="3357085" cy="47089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помощь в уборке территории: прополка, высадка рассады, уборка снега;</a:t>
            </a: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онлайн или с выездом в пансионат или КЦСОН  проведение простых мастер-классов;</a:t>
            </a: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онлайн или с выездом в пансионат или КЦСОН проведение концертно-развлекательных программ;</a:t>
            </a:r>
            <a:endParaRPr lang="ru-RU" sz="20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771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48" y="0"/>
            <a:ext cx="3880751" cy="38807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10" y="0"/>
            <a:ext cx="3906540" cy="29274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 b="20760"/>
          <a:stretch/>
        </p:blipFill>
        <p:spPr>
          <a:xfrm>
            <a:off x="4406094" y="2772076"/>
            <a:ext cx="7785906" cy="4085136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4406094" y="2803428"/>
            <a:ext cx="778452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311249" y="-8302"/>
            <a:ext cx="0" cy="281173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18" y="436055"/>
            <a:ext cx="3434095" cy="47089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2400"/>
              </a:lnSpc>
              <a:buClr>
                <a:srgbClr val="FF0000"/>
              </a:buClr>
              <a:buSzPct val="120000"/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проведение выставок творческих работ в пансионатах или в </a:t>
            </a:r>
            <a:r>
              <a:rPr lang="ru-RU" sz="2000" dirty="0" err="1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КЦСОНах</a:t>
            </a: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;</a:t>
            </a: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поздравление открытками;</a:t>
            </a: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lnSpc>
                <a:spcPts val="2400"/>
              </a:lnSpc>
              <a:buClr>
                <a:srgbClr val="FF00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изготовление простых тренажёров для занятий с пожилыми людьми и инвалидами – тактильных мешочков, </a:t>
            </a:r>
            <a:r>
              <a:rPr lang="ru-RU" sz="2000" dirty="0" err="1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бизибордов</a:t>
            </a: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, </a:t>
            </a:r>
            <a:r>
              <a:rPr lang="ru-RU" sz="2000" dirty="0" err="1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геобордов</a:t>
            </a: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92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7" b="22622"/>
          <a:stretch/>
        </p:blipFill>
        <p:spPr>
          <a:xfrm>
            <a:off x="4532243" y="3443005"/>
            <a:ext cx="3775942" cy="34390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3664"/>
          <a:stretch/>
        </p:blipFill>
        <p:spPr>
          <a:xfrm>
            <a:off x="8306602" y="3420574"/>
            <a:ext cx="3875548" cy="34374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r="16667"/>
          <a:stretch/>
        </p:blipFill>
        <p:spPr>
          <a:xfrm>
            <a:off x="8296977" y="0"/>
            <a:ext cx="3895023" cy="344727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7204" r="22480" b="1"/>
          <a:stretch/>
        </p:blipFill>
        <p:spPr>
          <a:xfrm>
            <a:off x="4532243" y="-17094"/>
            <a:ext cx="3774359" cy="348121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 flipH="1">
            <a:off x="-21081" y="1269"/>
            <a:ext cx="4553324" cy="6876240"/>
            <a:chOff x="7786255" y="1269"/>
            <a:chExt cx="4405745" cy="687624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8613866F-3229-4CAB-8C50-F2853067EB57}"/>
                </a:ext>
              </a:extLst>
            </p:cNvPr>
            <p:cNvSpPr/>
            <p:nvPr/>
          </p:nvSpPr>
          <p:spPr>
            <a:xfrm>
              <a:off x="7786255" y="1269"/>
              <a:ext cx="4405745" cy="6876240"/>
            </a:xfrm>
            <a:prstGeom prst="rect">
              <a:avLst/>
            </a:prstGeom>
            <a:solidFill>
              <a:srgbClr val="BFD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A8C140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70"/>
            <a:stretch/>
          </p:blipFill>
          <p:spPr>
            <a:xfrm rot="10800000">
              <a:off x="7796462" y="1241347"/>
              <a:ext cx="4395537" cy="540458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0218" y="997134"/>
            <a:ext cx="3755484" cy="36830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И в домах престарелых,</a:t>
            </a:r>
          </a:p>
          <a:p>
            <a:pPr>
              <a:lnSpc>
                <a:spcPts val="4000"/>
              </a:lnSpc>
            </a:pPr>
            <a: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и у себя дома</a:t>
            </a:r>
          </a:p>
          <a:p>
            <a:pPr>
              <a:lnSpc>
                <a:spcPts val="4000"/>
              </a:lnSpc>
            </a:pPr>
            <a: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многие старики</a:t>
            </a:r>
            <a:b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живут лишь</a:t>
            </a:r>
          </a:p>
          <a:p>
            <a:pPr>
              <a:lnSpc>
                <a:spcPts val="4000"/>
              </a:lnSpc>
            </a:pPr>
            <a: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воспоминаниями </a:t>
            </a:r>
          </a:p>
          <a:p>
            <a:pPr>
              <a:lnSpc>
                <a:spcPts val="4000"/>
              </a:lnSpc>
            </a:pPr>
            <a:r>
              <a:rPr lang="ru-RU" sz="35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в прошлом…</a:t>
            </a:r>
            <a:endParaRPr lang="ru-RU" sz="3500" dirty="0">
              <a:solidFill>
                <a:srgbClr val="667525"/>
              </a:solidFill>
              <a:latin typeface="Plumb Black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407478" y="-8302"/>
            <a:ext cx="7784522" cy="6876241"/>
            <a:chOff x="0" y="-18241"/>
            <a:chExt cx="7784522" cy="6876241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3439389"/>
              <a:ext cx="7784522" cy="0"/>
            </a:xfrm>
            <a:prstGeom prst="line">
              <a:avLst/>
            </a:prstGeom>
            <a:ln w="76200">
              <a:solidFill>
                <a:srgbClr val="BFD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rgbClr val="BFD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876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6" t="2358" r="614" b="2358"/>
          <a:stretch/>
        </p:blipFill>
        <p:spPr>
          <a:xfrm>
            <a:off x="8287352" y="3407354"/>
            <a:ext cx="3915780" cy="34506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7915" r="3568" b="736"/>
          <a:stretch/>
        </p:blipFill>
        <p:spPr>
          <a:xfrm>
            <a:off x="4430497" y="3407796"/>
            <a:ext cx="3885729" cy="344822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" b="7106"/>
          <a:stretch/>
        </p:blipFill>
        <p:spPr>
          <a:xfrm>
            <a:off x="8296646" y="-671"/>
            <a:ext cx="3896655" cy="342726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6" r="1460"/>
          <a:stretch/>
        </p:blipFill>
        <p:spPr>
          <a:xfrm>
            <a:off x="4430498" y="-31028"/>
            <a:ext cx="3895355" cy="3478517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18" y="1107471"/>
            <a:ext cx="3357085" cy="334687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3800"/>
              </a:lnSpc>
            </a:pPr>
            <a: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У нас с вами</a:t>
            </a:r>
            <a:b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есть возможность</a:t>
            </a:r>
            <a:b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подарить им</a:t>
            </a:r>
          </a:p>
          <a:p>
            <a:pPr>
              <a:lnSpc>
                <a:spcPts val="3800"/>
              </a:lnSpc>
            </a:pPr>
            <a: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радость</a:t>
            </a:r>
            <a:b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5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в настоящем!</a:t>
            </a:r>
            <a:endParaRPr lang="ru-RU" sz="35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400"/>
              </a:lnSpc>
            </a:pPr>
            <a:endParaRPr lang="ru-RU" sz="35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4407478" y="-8302"/>
            <a:ext cx="7784522" cy="6876241"/>
            <a:chOff x="0" y="-18241"/>
            <a:chExt cx="7784522" cy="6876241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3439389"/>
              <a:ext cx="778452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1824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9939" y="-9941"/>
            <a:ext cx="6221896" cy="6596141"/>
            <a:chOff x="-9939" y="-9941"/>
            <a:chExt cx="6221896" cy="659614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70" r="-3530" b="14802"/>
            <a:stretch/>
          </p:blipFill>
          <p:spPr>
            <a:xfrm rot="10800000" flipH="1">
              <a:off x="-9939" y="-9941"/>
              <a:ext cx="6221896" cy="6596141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145" y="5524901"/>
              <a:ext cx="3322125" cy="902048"/>
              <a:chOff x="387145" y="5682671"/>
              <a:chExt cx="3322125" cy="902048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145" y="5682671"/>
                <a:ext cx="902048" cy="90204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E2A13B9-9214-4B82-9F45-7385F433A69D}"/>
                  </a:ext>
                </a:extLst>
              </p:cNvPr>
              <p:cNvSpPr txBox="1"/>
              <p:nvPr/>
            </p:nvSpPr>
            <p:spPr>
              <a:xfrm>
                <a:off x="1296814" y="5916345"/>
                <a:ext cx="2412456" cy="425758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ru-RU" sz="1400" dirty="0">
                    <a:solidFill>
                      <a:srgbClr val="667525"/>
                    </a:solidFill>
                    <a:latin typeface="Plumb Medium" pitchFamily="2" charset="0"/>
                    <a:ea typeface="Segoe UI Black" panose="020B0A02040204020203" pitchFamily="34" charset="0"/>
                    <a:cs typeface="Segoe UI Light" panose="020B0502040204020203" pitchFamily="34" charset="0"/>
                  </a:rPr>
                  <a:t>Благотворительный</a:t>
                </a:r>
              </a:p>
              <a:p>
                <a:pPr>
                  <a:lnSpc>
                    <a:spcPts val="1300"/>
                  </a:lnSpc>
                </a:pPr>
                <a:r>
                  <a:rPr lang="ru-RU" sz="1400" dirty="0">
                    <a:solidFill>
                      <a:srgbClr val="667525"/>
                    </a:solidFill>
                    <a:latin typeface="Plumb Medium" pitchFamily="2" charset="0"/>
                    <a:ea typeface="Segoe UI Black" panose="020B0A02040204020203" pitchFamily="34" charset="0"/>
                    <a:cs typeface="Segoe UI Light" panose="020B0502040204020203" pitchFamily="34" charset="0"/>
                  </a:rPr>
                  <a:t>фонд</a:t>
                </a:r>
                <a:endParaRPr lang="ru-RU" sz="1400" b="1" dirty="0">
                  <a:solidFill>
                    <a:srgbClr val="667525"/>
                  </a:solidFill>
                  <a:effectLst/>
                  <a:latin typeface="Plumb Black" pitchFamily="2" charset="0"/>
                  <a:ea typeface="Segoe UI Black" panose="020B0A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4"/>
          <a:stretch/>
        </p:blipFill>
        <p:spPr>
          <a:xfrm>
            <a:off x="4415432" y="1637"/>
            <a:ext cx="3367359" cy="27047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9" r="19373"/>
          <a:stretch/>
        </p:blipFill>
        <p:spPr>
          <a:xfrm>
            <a:off x="4410634" y="2686476"/>
            <a:ext cx="3391583" cy="41715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r="18873"/>
          <a:stretch/>
        </p:blipFill>
        <p:spPr>
          <a:xfrm>
            <a:off x="7802670" y="-18240"/>
            <a:ext cx="4405745" cy="6876240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7792730" y="-18241"/>
            <a:ext cx="0" cy="687624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15432" y="2686477"/>
            <a:ext cx="3367359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21" y="1865490"/>
            <a:ext cx="3482214" cy="188243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800"/>
              </a:lnSpc>
            </a:pPr>
            <a: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У вас есть бабушки</a:t>
            </a:r>
            <a:endParaRPr lang="en-US" sz="3800" b="1" dirty="0">
              <a:solidFill>
                <a:srgbClr val="FF9632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4800"/>
              </a:lnSpc>
            </a:pPr>
            <a: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и дедушки</a:t>
            </a:r>
            <a:endParaRPr lang="ru-RU" sz="3800" b="1" dirty="0">
              <a:solidFill>
                <a:srgbClr val="FF9632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82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 b="6181"/>
          <a:stretch/>
        </p:blipFill>
        <p:spPr>
          <a:xfrm>
            <a:off x="8231794" y="3418602"/>
            <a:ext cx="3960206" cy="343939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8"/>
          <a:stretch/>
        </p:blipFill>
        <p:spPr>
          <a:xfrm>
            <a:off x="7426837" y="-5"/>
            <a:ext cx="4761578" cy="341861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" r="22832"/>
          <a:stretch/>
        </p:blipFill>
        <p:spPr>
          <a:xfrm>
            <a:off x="4406207" y="1"/>
            <a:ext cx="3919106" cy="344977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r="14232"/>
          <a:stretch/>
        </p:blipFill>
        <p:spPr>
          <a:xfrm>
            <a:off x="4407939" y="3439389"/>
            <a:ext cx="3906982" cy="3418611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4407478" y="-8302"/>
            <a:ext cx="7784522" cy="6876241"/>
            <a:chOff x="0" y="-18241"/>
            <a:chExt cx="7784522" cy="6876241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0" y="3439389"/>
              <a:ext cx="778452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18" y="1445273"/>
            <a:ext cx="3357085" cy="249799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800"/>
              </a:lnSpc>
            </a:pPr>
            <a: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А у ваших</a:t>
            </a:r>
            <a:b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бабушек</a:t>
            </a:r>
            <a:b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и дедушек</a:t>
            </a:r>
            <a:b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800" b="1" dirty="0">
                <a:solidFill>
                  <a:srgbClr val="FF9632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есть вы!</a:t>
            </a:r>
            <a:endParaRPr lang="ru-RU" sz="3800" b="1" dirty="0">
              <a:solidFill>
                <a:srgbClr val="FF9632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38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9283"/>
          <a:stretch/>
        </p:blipFill>
        <p:spPr>
          <a:xfrm>
            <a:off x="8332493" y="3449327"/>
            <a:ext cx="3859507" cy="34186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64" y="3449327"/>
            <a:ext cx="3881076" cy="3418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680" y="-9941"/>
            <a:ext cx="3885320" cy="3422349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18" y="426532"/>
            <a:ext cx="3472596" cy="501675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Вы знаете, когда день рождения у вашей бабушки? Вы поздравляете её с праздниками?</a:t>
            </a:r>
          </a:p>
          <a:p>
            <a:pPr>
              <a:lnSpc>
                <a:spcPts val="2400"/>
              </a:lnSpc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Вы знаете, кем в детстве мечтал стать ваш дедушка?</a:t>
            </a:r>
          </a:p>
          <a:p>
            <a:pPr>
              <a:lnSpc>
                <a:spcPts val="2400"/>
              </a:lnSpc>
            </a:pPr>
            <a:endParaRPr lang="ru-RU" sz="20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Что мечтают получить в подарок ваши пожилые родственники?</a:t>
            </a:r>
          </a:p>
          <a:p>
            <a:pPr>
              <a:lnSpc>
                <a:spcPts val="2400"/>
              </a:lnSpc>
            </a:pPr>
            <a:endParaRPr lang="ru-RU" sz="20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</a:rPr>
              <a:t>Когда болеют ваши бабушки и дедушки, кто за ними ухаживает?</a:t>
            </a:r>
          </a:p>
          <a:p>
            <a:pPr>
              <a:lnSpc>
                <a:spcPts val="2400"/>
              </a:lnSpc>
            </a:pPr>
            <a:endParaRPr lang="ru-RU" sz="20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81" y="0"/>
            <a:ext cx="3874033" cy="3412408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4407478" y="-8302"/>
            <a:ext cx="7784522" cy="6876241"/>
            <a:chOff x="0" y="-18241"/>
            <a:chExt cx="7784522" cy="6876241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3439389"/>
              <a:ext cx="778452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7159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052" y="3408672"/>
            <a:ext cx="3915948" cy="34493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48" y="0"/>
            <a:ext cx="3880751" cy="34183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0" r="-3530" b="14802"/>
          <a:stretch/>
        </p:blipFill>
        <p:spPr>
          <a:xfrm rot="10800000" flipH="1">
            <a:off x="-9939" y="-9941"/>
            <a:ext cx="6221896" cy="6596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16" y="3434768"/>
            <a:ext cx="3897248" cy="3432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376" y="0"/>
            <a:ext cx="3904988" cy="343967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5518" y="416678"/>
            <a:ext cx="3357085" cy="440120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Где вы чаще всего вы видите пожилых людей?</a:t>
            </a:r>
          </a:p>
          <a:p>
            <a:pPr>
              <a:lnSpc>
                <a:spcPts val="2400"/>
              </a:lnSpc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Как вы думаете, чем любят заниматься пожилые люди в свободное время?</a:t>
            </a:r>
          </a:p>
          <a:p>
            <a:pPr>
              <a:lnSpc>
                <a:spcPts val="2400"/>
              </a:lnSpc>
            </a:pPr>
            <a:endParaRPr lang="ru-RU" sz="2000" dirty="0">
              <a:solidFill>
                <a:srgbClr val="667525"/>
              </a:solidFill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>
              <a:lnSpc>
                <a:spcPts val="2400"/>
              </a:lnSpc>
            </a:pP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Чем отличаются пожилые люди от вас и ваших родителей?</a:t>
            </a:r>
            <a:b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/>
            </a:r>
            <a:b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20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Как вы думаете, боятся ли чего-то пожилые люди?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4407478" y="-8302"/>
            <a:ext cx="7784522" cy="6876241"/>
            <a:chOff x="0" y="-18241"/>
            <a:chExt cx="7784522" cy="6876241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0" y="3439389"/>
              <a:ext cx="778452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7822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2" t="3115" r="6084"/>
          <a:stretch/>
        </p:blipFill>
        <p:spPr>
          <a:xfrm>
            <a:off x="4379496" y="2675822"/>
            <a:ext cx="3522846" cy="4191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489" y="-8303"/>
            <a:ext cx="4057078" cy="27047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"/>
          <a:stretch/>
        </p:blipFill>
        <p:spPr>
          <a:xfrm>
            <a:off x="7792477" y="-9122"/>
            <a:ext cx="4409870" cy="6867121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21081" y="-18241"/>
            <a:ext cx="7813811" cy="6895750"/>
            <a:chOff x="-21081" y="-18241"/>
            <a:chExt cx="7813811" cy="6895750"/>
          </a:xfrm>
        </p:grpSpPr>
        <p:grpSp>
          <p:nvGrpSpPr>
            <p:cNvPr id="21" name="Группа 20"/>
            <p:cNvGrpSpPr/>
            <p:nvPr/>
          </p:nvGrpSpPr>
          <p:grpSpPr>
            <a:xfrm flipH="1">
              <a:off x="-21081" y="1269"/>
              <a:ext cx="4553324" cy="6876240"/>
              <a:chOff x="7786255" y="1269"/>
              <a:chExt cx="4405745" cy="687624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xmlns="" id="{8613866F-3229-4CAB-8C50-F2853067EB57}"/>
                  </a:ext>
                </a:extLst>
              </p:cNvPr>
              <p:cNvSpPr/>
              <p:nvPr/>
            </p:nvSpPr>
            <p:spPr>
              <a:xfrm>
                <a:off x="7786255" y="1269"/>
                <a:ext cx="4405745" cy="6876240"/>
              </a:xfrm>
              <a:prstGeom prst="rect">
                <a:avLst/>
              </a:prstGeom>
              <a:solidFill>
                <a:srgbClr val="BFD1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A8C140"/>
                  </a:solidFill>
                </a:endParaRPr>
              </a:p>
            </p:txBody>
          </p:sp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8670"/>
              <a:stretch/>
            </p:blipFill>
            <p:spPr>
              <a:xfrm rot="10800000">
                <a:off x="7796462" y="1241347"/>
                <a:ext cx="4395537" cy="5404585"/>
              </a:xfrm>
              <a:prstGeom prst="rect">
                <a:avLst/>
              </a:prstGeom>
            </p:spPr>
          </p:pic>
        </p:grpSp>
        <p:cxnSp>
          <p:nvCxnSpPr>
            <p:cNvPr id="25" name="Прямая соединительная линия 24"/>
            <p:cNvCxnSpPr/>
            <p:nvPr/>
          </p:nvCxnSpPr>
          <p:spPr>
            <a:xfrm>
              <a:off x="7792730" y="-18241"/>
              <a:ext cx="0" cy="6876241"/>
            </a:xfrm>
            <a:prstGeom prst="line">
              <a:avLst/>
            </a:prstGeom>
            <a:ln w="76200">
              <a:solidFill>
                <a:srgbClr val="BFD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4415432" y="2686477"/>
              <a:ext cx="3367359" cy="0"/>
            </a:xfrm>
            <a:prstGeom prst="line">
              <a:avLst/>
            </a:prstGeom>
            <a:ln w="76200">
              <a:solidFill>
                <a:srgbClr val="BFD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680209" y="759891"/>
              <a:ext cx="3603030" cy="419602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ru-RU" sz="37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У некоторых пожилых людей</a:t>
              </a:r>
              <a:br>
                <a:rPr lang="ru-RU" sz="37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37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нет родных.</a:t>
              </a:r>
              <a:br>
                <a:rPr lang="ru-RU" sz="37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</a:br>
              <a:r>
                <a:rPr lang="ru-RU" sz="37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Кто-то из них живёт совсем один в своём доме…</a:t>
              </a:r>
              <a:endParaRPr lang="ru-RU" sz="3700" dirty="0">
                <a:solidFill>
                  <a:srgbClr val="667525"/>
                </a:solidFill>
                <a:effectLst/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342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692" y="1529"/>
            <a:ext cx="5173158" cy="3447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3668" r="26865"/>
          <a:stretch/>
        </p:blipFill>
        <p:spPr>
          <a:xfrm>
            <a:off x="4512365" y="3409121"/>
            <a:ext cx="3796748" cy="3468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8139"/>
          <a:stretch/>
        </p:blipFill>
        <p:spPr>
          <a:xfrm>
            <a:off x="8319052" y="3439389"/>
            <a:ext cx="3872948" cy="3438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1" r="10479"/>
          <a:stretch/>
        </p:blipFill>
        <p:spPr>
          <a:xfrm>
            <a:off x="8311249" y="-5582"/>
            <a:ext cx="3880751" cy="3434557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 flipH="1">
            <a:off x="-21081" y="1269"/>
            <a:ext cx="4553324" cy="6876240"/>
            <a:chOff x="7786255" y="1269"/>
            <a:chExt cx="4405745" cy="687624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8613866F-3229-4CAB-8C50-F2853067EB57}"/>
                </a:ext>
              </a:extLst>
            </p:cNvPr>
            <p:cNvSpPr/>
            <p:nvPr/>
          </p:nvSpPr>
          <p:spPr>
            <a:xfrm>
              <a:off x="7786255" y="1269"/>
              <a:ext cx="4405745" cy="6876240"/>
            </a:xfrm>
            <a:prstGeom prst="rect">
              <a:avLst/>
            </a:prstGeom>
            <a:solidFill>
              <a:srgbClr val="BFD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A8C140"/>
                </a:solidFill>
              </a:endParaRP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70"/>
            <a:stretch/>
          </p:blipFill>
          <p:spPr>
            <a:xfrm rot="10800000">
              <a:off x="7796462" y="1241347"/>
              <a:ext cx="4395537" cy="540458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E2A13B9-9214-4B82-9F45-7385F433A69D}"/>
              </a:ext>
            </a:extLst>
          </p:cNvPr>
          <p:cNvSpPr txBox="1"/>
          <p:nvPr/>
        </p:nvSpPr>
        <p:spPr>
          <a:xfrm>
            <a:off x="680210" y="1542357"/>
            <a:ext cx="3785906" cy="31700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4000"/>
              </a:lnSpc>
            </a:pPr>
            <a: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…кто-то живёт</a:t>
            </a:r>
          </a:p>
          <a:p>
            <a:pPr>
              <a:lnSpc>
                <a:spcPts val="4000"/>
              </a:lnSpc>
            </a:pPr>
            <a: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в специальных</a:t>
            </a:r>
            <a:b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домах</a:t>
            </a:r>
            <a:b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для одиноких пожилых</a:t>
            </a:r>
            <a:b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lang="ru-RU" sz="3700" dirty="0">
                <a:solidFill>
                  <a:srgbClr val="667525"/>
                </a:solidFill>
                <a:latin typeface="Plumb Medium" pitchFamily="2" charset="0"/>
                <a:ea typeface="Segoe UI Black" panose="020B0A02040204020203" pitchFamily="34" charset="0"/>
                <a:cs typeface="Segoe UI Light" panose="020B0502040204020203" pitchFamily="34" charset="0"/>
              </a:rPr>
              <a:t>людей</a:t>
            </a:r>
            <a:endParaRPr lang="ru-RU" sz="3700" dirty="0">
              <a:solidFill>
                <a:srgbClr val="667525"/>
              </a:solidFill>
              <a:effectLst/>
              <a:latin typeface="Plumb Medium" pitchFamily="2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407478" y="-8302"/>
            <a:ext cx="7784522" cy="6876241"/>
            <a:chOff x="0" y="-18241"/>
            <a:chExt cx="7784522" cy="6876241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0" y="3439389"/>
              <a:ext cx="7784522" cy="0"/>
            </a:xfrm>
            <a:prstGeom prst="line">
              <a:avLst/>
            </a:prstGeom>
            <a:ln w="76200">
              <a:solidFill>
                <a:srgbClr val="BFD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903771" y="-18241"/>
              <a:ext cx="0" cy="6876241"/>
            </a:xfrm>
            <a:prstGeom prst="line">
              <a:avLst/>
            </a:prstGeom>
            <a:ln w="76200">
              <a:solidFill>
                <a:srgbClr val="BFD1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Группа 16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667525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667525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036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87238" cy="6860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69" y="1308719"/>
            <a:ext cx="5404587" cy="54045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BFD171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BFD171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BFD171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5457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" y="0"/>
            <a:ext cx="12184612" cy="6862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69" y="1308719"/>
            <a:ext cx="5404587" cy="5404587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387145" y="5524901"/>
            <a:ext cx="3322125" cy="902048"/>
            <a:chOff x="387145" y="5682671"/>
            <a:chExt cx="3322125" cy="90204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145" y="5682671"/>
              <a:ext cx="902048" cy="90204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E2A13B9-9214-4B82-9F45-7385F433A69D}"/>
                </a:ext>
              </a:extLst>
            </p:cNvPr>
            <p:cNvSpPr txBox="1"/>
            <p:nvPr/>
          </p:nvSpPr>
          <p:spPr>
            <a:xfrm>
              <a:off x="1296814" y="5916345"/>
              <a:ext cx="2412456" cy="4257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BFD171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Благотворительный</a:t>
              </a:r>
            </a:p>
            <a:p>
              <a:pPr>
                <a:lnSpc>
                  <a:spcPts val="1300"/>
                </a:lnSpc>
              </a:pPr>
              <a:r>
                <a:rPr lang="ru-RU" sz="1400" dirty="0">
                  <a:solidFill>
                    <a:srgbClr val="BFD171"/>
                  </a:solidFill>
                  <a:latin typeface="Plumb Medium" pitchFamily="2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фонд</a:t>
              </a:r>
              <a:endParaRPr lang="ru-RU" sz="1400" b="1" dirty="0">
                <a:solidFill>
                  <a:srgbClr val="BFD171"/>
                </a:solidFill>
                <a:effectLst/>
                <a:latin typeface="Plumb Black" pitchFamily="2" charset="0"/>
                <a:ea typeface="Segoe UI Black" panose="020B0A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4906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