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30CA1F-ADBC-7117-5B80-8AAE3F458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558DA63-68CA-4319-1505-8F599CEECD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337626-6505-93CF-3D3B-092A37CE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AEC7-692C-46BE-BB8A-FE5C1491659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3AFECC-26E9-866C-F1D6-5D8DFDCA1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E338AC-F3A1-4DD2-02B7-6587AACB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EB3B-68ED-435A-AF5F-8031B96D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059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6849CD-3E57-6384-F43F-B96696661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56B802-E4C8-5824-8635-41062AA0C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A6BF48-2D3E-8E90-F2BD-1845E1F3E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AEC7-692C-46BE-BB8A-FE5C1491659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8B10B0-05DA-7E0F-DC4D-39B6AFE44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178A77-258F-24EF-9D31-AD5E58CF1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EB3B-68ED-435A-AF5F-8031B96D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791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814698-2B14-2751-7F36-15A79DBA9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2E4DF1-7700-3A40-9C3D-FBA9C3F89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FC865F-F2D4-95D4-9803-283EE2A4E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AEC7-692C-46BE-BB8A-FE5C1491659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9AF88A-49DC-01F5-5291-CB020BE5E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80A511-14B0-AFCF-7CB5-BFF1B6BF0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EB3B-68ED-435A-AF5F-8031B96D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685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DBB841-9538-F8D1-2DD7-08DCEC05E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15DA24-43CD-D9D3-D793-A2ACCF1B3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5AE4366-E6C1-5C37-F5FA-07DD9A7FCB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9939FC-C522-E882-054E-951A2105D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AEC7-692C-46BE-BB8A-FE5C1491659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F0955A-8F11-DCFE-4895-D8916C282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06A23C-75BE-01E5-04E4-69AFB730C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EB3B-68ED-435A-AF5F-8031B96D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176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AAC5C-6133-F140-222F-5AFD9FCEF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630296-FCDD-375C-A61C-FB0F3DD47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7EBC30-90FD-8FB7-A9E8-0D5949325B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81A74BD-876D-222C-35DF-F301876BBF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739526D-0CFE-BD4C-9276-C8551EA04C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1A61713-BBF2-106B-ED18-495B93149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AEC7-692C-46BE-BB8A-FE5C1491659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640E62D-EED9-2DB9-56D5-8766AE4F4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C128429-0AB7-0FD0-909D-FDEF2E8EE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EB3B-68ED-435A-AF5F-8031B96D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765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0188A5-6B10-C72B-9F2D-6C067C4F1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372F78B-FBB0-9E5B-2311-7EDD87CD9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AEC7-692C-46BE-BB8A-FE5C1491659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4110587-1B2D-DA5D-EE8D-D91270354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2ED996-69F2-E5CC-484B-BC4F75E3C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EB3B-68ED-435A-AF5F-8031B96D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264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CFCD01A-69F7-E6BF-1B6F-D0E5007F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AEC7-692C-46BE-BB8A-FE5C1491659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C39DA62-117B-77B4-21B2-2941D756E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ACEC223-2E3C-719B-D4BB-C329B294B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EB3B-68ED-435A-AF5F-8031B96D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341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F883C0-1112-6992-156F-CFCA37234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753AB4-40F4-FE97-65E4-5766D4FD8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F773CE2-6D18-D935-EA1A-C7A692A9E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584FD3-1BE7-2801-0C9F-70A3E00A7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AEC7-692C-46BE-BB8A-FE5C1491659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A9AF53-29FF-8492-1922-6D915736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35C017-1507-BC53-DB5A-850CA46B0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EB3B-68ED-435A-AF5F-8031B96D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775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A126FD-C38F-8760-6D05-EADD1D9D1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5CC5020-E7E4-BBF4-612E-2C1AF0C8D3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C58BCA-7732-E11E-2459-B7231D5C3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4143C9-850E-E5D0-4140-044F6D6B0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AEC7-692C-46BE-BB8A-FE5C1491659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BEA2DC8-EA1D-AF1F-B502-A71F2777B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AA82B3-01D3-D75C-E5F4-09CE9355E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EB3B-68ED-435A-AF5F-8031B96D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158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FBB555-E315-EA5B-2F0D-BA0CC0484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096B68-C36E-DB47-8A52-F9DC909023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345E71-A387-C9A6-AE2E-B7F54CDBC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AEC7-692C-46BE-BB8A-FE5C1491659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B713D6-241D-7228-FAF2-E81F9E74E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BCA779-E144-E2BA-6E15-4EDCB11DA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EB3B-68ED-435A-AF5F-8031B96D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484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B290BAD-5AA4-E507-40D9-60B5073DBD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0D630E-FC5F-03E9-D843-ADDF1056BE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CB9D54-996D-D175-27FB-A169B8617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9AEC7-692C-46BE-BB8A-FE5C1491659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B754B2-CD22-5749-DEB7-87473955D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57C8EA-2F00-80C0-B87E-EEC916122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EB3B-68ED-435A-AF5F-8031B96D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71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261378-B143-1D9C-0C30-CCD7E6DF5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9D4C1B-E636-FF56-0C1D-B2F8A26FC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403EF5-049D-F96D-CFA5-1AEAAB16B7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39AEC7-692C-46BE-BB8A-FE5C1491659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DED77D-9077-F249-2D8B-F72583E4F1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1E569A-D5F2-6B5C-0206-C033C6E51E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1BEB3B-68ED-435A-AF5F-8031B96DC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253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7C3A298-09E8-C889-6CB5-22ACD95E2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717800"/>
            <a:ext cx="6604000" cy="97002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6700" b="1" dirty="0">
                <a:solidFill>
                  <a:srgbClr val="F3ECDD"/>
                </a:solidFill>
                <a:latin typeface="Constantia" panose="02030602050306030303" pitchFamily="18" charset="0"/>
              </a:rPr>
              <a:t>Древний Китай</a:t>
            </a:r>
          </a:p>
        </p:txBody>
      </p:sp>
      <p:pic>
        <p:nvPicPr>
          <p:cNvPr id="4" name="Mawangdui silk banner" descr="Погребальное шёлковое знамя из гробницы № 1 в Мавандуе, около 168 г. до н. э., империя Хань. Музей провинции Хунань">
            <a:extLst>
              <a:ext uri="{FF2B5EF4-FFF2-40B4-BE49-F238E27FC236}">
                <a16:creationId xmlns:a16="http://schemas.microsoft.com/office/drawing/2014/main" id="{F26B4C28-6753-065C-203F-B317A65F424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400" y="304800"/>
            <a:ext cx="2603500" cy="5943600"/>
          </a:xfrm>
          <a:prstGeom prst="rect">
            <a:avLst/>
          </a:prstGeom>
        </p:spPr>
      </p:pic>
      <p:sp>
        <p:nvSpPr>
          <p:cNvPr id="5" name="Mawangdui silk banner frame">
            <a:extLst>
              <a:ext uri="{FF2B5EF4-FFF2-40B4-BE49-F238E27FC236}">
                <a16:creationId xmlns:a16="http://schemas.microsoft.com/office/drawing/2014/main" id="{E884C7D5-1780-0D63-A29D-8D8667B896EA}"/>
              </a:ext>
            </a:extLst>
          </p:cNvPr>
          <p:cNvSpPr/>
          <p:nvPr/>
        </p:nvSpPr>
        <p:spPr>
          <a:xfrm>
            <a:off x="8204200" y="228600"/>
            <a:ext cx="2755900" cy="6096000"/>
          </a:xfrm>
          <a:prstGeom prst="rect">
            <a:avLst/>
          </a:prstGeom>
          <a:noFill/>
          <a:ln w="9525" cap="flat" cmpd="sng" algn="ctr">
            <a:solidFill>
              <a:srgbClr val="A27B3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Key-fret">
            <a:extLst>
              <a:ext uri="{FF2B5EF4-FFF2-40B4-BE49-F238E27FC236}">
                <a16:creationId xmlns:a16="http://schemas.microsoft.com/office/drawing/2014/main" id="{51A5DED8-EB23-FEF4-5485-DAC027B73BFD}"/>
              </a:ext>
            </a:extLst>
          </p:cNvPr>
          <p:cNvSpPr/>
          <p:nvPr/>
        </p:nvSpPr>
        <p:spPr>
          <a:xfrm>
            <a:off x="1219200" y="2235200"/>
            <a:ext cx="1219201" cy="162561"/>
          </a:xfrm>
          <a:custGeom>
            <a:avLst/>
            <a:gdLst/>
            <a:ahLst/>
            <a:cxnLst/>
            <a:rect l="0" t="0" r="0" b="0"/>
            <a:pathLst>
              <a:path w="1219201" h="162561">
                <a:moveTo>
                  <a:pt x="0" y="162560"/>
                </a:moveTo>
                <a:lnTo>
                  <a:pt x="0" y="0"/>
                </a:lnTo>
                <a:lnTo>
                  <a:pt x="162560" y="0"/>
                </a:lnTo>
                <a:lnTo>
                  <a:pt x="162560" y="121920"/>
                </a:lnTo>
                <a:lnTo>
                  <a:pt x="81280" y="121920"/>
                </a:lnTo>
                <a:lnTo>
                  <a:pt x="81280" y="81280"/>
                </a:lnTo>
                <a:lnTo>
                  <a:pt x="121920" y="81280"/>
                </a:lnTo>
                <a:lnTo>
                  <a:pt x="121920" y="40640"/>
                </a:lnTo>
                <a:lnTo>
                  <a:pt x="40640" y="40640"/>
                </a:lnTo>
                <a:lnTo>
                  <a:pt x="40640" y="162560"/>
                </a:lnTo>
                <a:lnTo>
                  <a:pt x="203200" y="162560"/>
                </a:lnTo>
                <a:lnTo>
                  <a:pt x="203200" y="0"/>
                </a:lnTo>
                <a:lnTo>
                  <a:pt x="365760" y="0"/>
                </a:lnTo>
                <a:lnTo>
                  <a:pt x="365760" y="121920"/>
                </a:lnTo>
                <a:lnTo>
                  <a:pt x="284480" y="121920"/>
                </a:lnTo>
                <a:lnTo>
                  <a:pt x="284480" y="81280"/>
                </a:lnTo>
                <a:lnTo>
                  <a:pt x="325120" y="81280"/>
                </a:lnTo>
                <a:lnTo>
                  <a:pt x="325120" y="40640"/>
                </a:lnTo>
                <a:lnTo>
                  <a:pt x="243840" y="40640"/>
                </a:lnTo>
                <a:lnTo>
                  <a:pt x="243840" y="162560"/>
                </a:lnTo>
                <a:lnTo>
                  <a:pt x="406400" y="162560"/>
                </a:lnTo>
                <a:lnTo>
                  <a:pt x="406400" y="0"/>
                </a:lnTo>
                <a:lnTo>
                  <a:pt x="568960" y="0"/>
                </a:lnTo>
                <a:lnTo>
                  <a:pt x="568960" y="121920"/>
                </a:lnTo>
                <a:lnTo>
                  <a:pt x="487680" y="121920"/>
                </a:lnTo>
                <a:lnTo>
                  <a:pt x="487680" y="81280"/>
                </a:lnTo>
                <a:lnTo>
                  <a:pt x="528320" y="81280"/>
                </a:lnTo>
                <a:lnTo>
                  <a:pt x="528320" y="40640"/>
                </a:lnTo>
                <a:lnTo>
                  <a:pt x="447040" y="40640"/>
                </a:lnTo>
                <a:lnTo>
                  <a:pt x="447040" y="162560"/>
                </a:lnTo>
                <a:lnTo>
                  <a:pt x="609600" y="162560"/>
                </a:lnTo>
                <a:lnTo>
                  <a:pt x="609600" y="0"/>
                </a:lnTo>
                <a:lnTo>
                  <a:pt x="772160" y="0"/>
                </a:lnTo>
                <a:lnTo>
                  <a:pt x="772160" y="121920"/>
                </a:lnTo>
                <a:lnTo>
                  <a:pt x="690880" y="121920"/>
                </a:lnTo>
                <a:lnTo>
                  <a:pt x="690880" y="81280"/>
                </a:lnTo>
                <a:lnTo>
                  <a:pt x="731520" y="81280"/>
                </a:lnTo>
                <a:lnTo>
                  <a:pt x="731520" y="40640"/>
                </a:lnTo>
                <a:lnTo>
                  <a:pt x="650240" y="40640"/>
                </a:lnTo>
                <a:lnTo>
                  <a:pt x="650240" y="162560"/>
                </a:lnTo>
                <a:lnTo>
                  <a:pt x="812800" y="162560"/>
                </a:lnTo>
                <a:lnTo>
                  <a:pt x="812800" y="0"/>
                </a:lnTo>
                <a:lnTo>
                  <a:pt x="975360" y="0"/>
                </a:lnTo>
                <a:lnTo>
                  <a:pt x="975360" y="121920"/>
                </a:lnTo>
                <a:lnTo>
                  <a:pt x="894080" y="121920"/>
                </a:lnTo>
                <a:lnTo>
                  <a:pt x="894080" y="81280"/>
                </a:lnTo>
                <a:lnTo>
                  <a:pt x="934720" y="81280"/>
                </a:lnTo>
                <a:lnTo>
                  <a:pt x="934720" y="40640"/>
                </a:lnTo>
                <a:lnTo>
                  <a:pt x="853440" y="40640"/>
                </a:lnTo>
                <a:lnTo>
                  <a:pt x="853440" y="162560"/>
                </a:lnTo>
                <a:lnTo>
                  <a:pt x="1016000" y="162560"/>
                </a:lnTo>
                <a:lnTo>
                  <a:pt x="1016000" y="0"/>
                </a:lnTo>
                <a:lnTo>
                  <a:pt x="1178560" y="0"/>
                </a:lnTo>
                <a:lnTo>
                  <a:pt x="1178560" y="121920"/>
                </a:lnTo>
                <a:lnTo>
                  <a:pt x="1097280" y="121920"/>
                </a:lnTo>
                <a:lnTo>
                  <a:pt x="1097280" y="81280"/>
                </a:lnTo>
                <a:lnTo>
                  <a:pt x="1137920" y="81280"/>
                </a:lnTo>
                <a:lnTo>
                  <a:pt x="1137920" y="40640"/>
                </a:lnTo>
                <a:lnTo>
                  <a:pt x="1056640" y="40640"/>
                </a:lnTo>
                <a:lnTo>
                  <a:pt x="1056640" y="162560"/>
                </a:lnTo>
                <a:lnTo>
                  <a:pt x="1219200" y="162560"/>
                </a:lnTo>
              </a:path>
            </a:pathLst>
          </a:custGeom>
          <a:ln w="15875">
            <a:solidFill>
              <a:srgbClr val="CFB4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innabar bar">
            <a:extLst>
              <a:ext uri="{FF2B5EF4-FFF2-40B4-BE49-F238E27FC236}">
                <a16:creationId xmlns:a16="http://schemas.microsoft.com/office/drawing/2014/main" id="{7D5D2B84-18CB-D5AF-169C-56FE3034846A}"/>
              </a:ext>
            </a:extLst>
          </p:cNvPr>
          <p:cNvSpPr/>
          <p:nvPr/>
        </p:nvSpPr>
        <p:spPr>
          <a:xfrm>
            <a:off x="1244600" y="3967226"/>
            <a:ext cx="1524000" cy="508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Rule">
            <a:extLst>
              <a:ext uri="{FF2B5EF4-FFF2-40B4-BE49-F238E27FC236}">
                <a16:creationId xmlns:a16="http://schemas.microsoft.com/office/drawing/2014/main" id="{83D11EAD-14AB-0103-A943-EF1F66E53905}"/>
              </a:ext>
            </a:extLst>
          </p:cNvPr>
          <p:cNvCxnSpPr/>
          <p:nvPr/>
        </p:nvCxnSpPr>
        <p:spPr>
          <a:xfrm>
            <a:off x="2870200" y="3992626"/>
            <a:ext cx="3733800" cy="0"/>
          </a:xfrm>
          <a:prstGeom prst="line">
            <a:avLst/>
          </a:prstGeom>
          <a:ln w="9525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D4EE6DAD-426C-FE0F-B915-6E962E161A7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087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BDD05A0-1D77-D840-B741-7DE90E5AA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1C2333"/>
                </a:solidFill>
                <a:latin typeface="Constantia" panose="02030602050306030303" pitchFamily="18" charset="0"/>
              </a:rPr>
              <a:t>География и природные богатства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CE47ABF0-D8F1-74E2-1F90-51BC3683CFD7}"/>
              </a:ext>
            </a:extLst>
          </p:cNvPr>
          <p:cNvSpPr/>
          <p:nvPr/>
        </p:nvSpPr>
        <p:spPr>
          <a:xfrm>
            <a:off x="609600" y="1058164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59CB7EF4-48DF-C017-8E9A-DD940227F9E7}"/>
              </a:ext>
            </a:extLst>
          </p:cNvPr>
          <p:cNvCxnSpPr/>
          <p:nvPr/>
        </p:nvCxnSpPr>
        <p:spPr>
          <a:xfrm>
            <a:off x="1041400" y="1159764"/>
            <a:ext cx="1397000" cy="0"/>
          </a:xfrm>
          <a:prstGeom prst="line">
            <a:avLst/>
          </a:prstGeom>
          <a:ln w="9525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47968793-DE7C-0B60-F47C-091B74967D5A}"/>
              </a:ext>
            </a:extLst>
          </p:cNvPr>
          <p:cNvSpPr/>
          <p:nvPr/>
        </p:nvSpPr>
        <p:spPr>
          <a:xfrm>
            <a:off x="2489200" y="1121664"/>
            <a:ext cx="76200" cy="762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Herrmann 1935 - China under the Han mat">
            <a:extLst>
              <a:ext uri="{FF2B5EF4-FFF2-40B4-BE49-F238E27FC236}">
                <a16:creationId xmlns:a16="http://schemas.microsoft.com/office/drawing/2014/main" id="{B7570804-4B70-C2D9-9010-E8E035E112C0}"/>
              </a:ext>
            </a:extLst>
          </p:cNvPr>
          <p:cNvSpPr/>
          <p:nvPr/>
        </p:nvSpPr>
        <p:spPr>
          <a:xfrm>
            <a:off x="609600" y="1447800"/>
            <a:ext cx="5334000" cy="4749800"/>
          </a:xfrm>
          <a:prstGeom prst="rect">
            <a:avLst/>
          </a:prstGeom>
          <a:solidFill>
            <a:srgbClr val="FCF9F2"/>
          </a:solidFill>
          <a:ln w="9525">
            <a:solidFill>
              <a:srgbClr val="A27B3E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Herrmann 1935 - China under the Han" descr="А. Херрманн. Китай при династиях Ранняя и Поздняя Хань (206 г. до н. э. — 220 г. н. э.). «Исторический и коммерческий атлас Китая», 1935">
            <a:extLst>
              <a:ext uri="{FF2B5EF4-FFF2-40B4-BE49-F238E27FC236}">
                <a16:creationId xmlns:a16="http://schemas.microsoft.com/office/drawing/2014/main" id="{D626305E-2794-DAEC-60C7-04FFB29BF01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549400"/>
            <a:ext cx="5130800" cy="4546600"/>
          </a:xfrm>
          <a:prstGeom prst="rect">
            <a:avLst/>
          </a:prstGeom>
        </p:spPr>
      </p:pic>
      <p:sp>
        <p:nvSpPr>
          <p:cNvPr id="9" name="Geography">
            <a:extLst>
              <a:ext uri="{FF2B5EF4-FFF2-40B4-BE49-F238E27FC236}">
                <a16:creationId xmlns:a16="http://schemas.microsoft.com/office/drawing/2014/main" id="{1DA852A0-0A69-6996-F1D3-645B7830E33F}"/>
              </a:ext>
            </a:extLst>
          </p:cNvPr>
          <p:cNvSpPr txBox="1"/>
          <p:nvPr/>
        </p:nvSpPr>
        <p:spPr>
          <a:xfrm>
            <a:off x="6350000" y="1473200"/>
            <a:ext cx="5232400" cy="270675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Древний Китай располагался в </a:t>
            </a:r>
            <a:r>
              <a:rPr lang="ru-RU" sz="2100" b="1" dirty="0">
                <a:solidFill>
                  <a:srgbClr val="1C2333"/>
                </a:solidFill>
                <a:latin typeface="Calibri" panose="020F0502020204030204" pitchFamily="34" charset="0"/>
              </a:rPr>
              <a:t>Восточной Азии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, главным образом вдоль великих рек </a:t>
            </a:r>
            <a:r>
              <a:rPr lang="ru-RU" sz="2300" b="1" dirty="0">
                <a:solidFill>
                  <a:srgbClr val="A27B3E"/>
                </a:solidFill>
                <a:latin typeface="Constantia" panose="02030602050306030303" pitchFamily="18" charset="0"/>
              </a:rPr>
              <a:t>Хуанхэ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и </a:t>
            </a:r>
            <a:r>
              <a:rPr lang="ru-RU" sz="2300" b="1" dirty="0">
                <a:solidFill>
                  <a:srgbClr val="3D7A66"/>
                </a:solidFill>
                <a:latin typeface="Constantia" panose="02030602050306030303" pitchFamily="18" charset="0"/>
              </a:rPr>
              <a:t>Янцзы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, где </a:t>
            </a:r>
            <a:r>
              <a:rPr lang="ru-RU" sz="2100" b="1" dirty="0">
                <a:solidFill>
                  <a:srgbClr val="1C2333"/>
                </a:solidFill>
                <a:latin typeface="Calibri" panose="020F0502020204030204" pitchFamily="34" charset="0"/>
              </a:rPr>
              <a:t>плодородные почвы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способствовали развитому земледелию. Леса, горы и реки обеспечивали богатые природные ресурсы — </a:t>
            </a:r>
            <a:r>
              <a:rPr lang="ru-RU" sz="2100" b="1" dirty="0">
                <a:solidFill>
                  <a:srgbClr val="B0653D"/>
                </a:solidFill>
                <a:latin typeface="Calibri" panose="020F0502020204030204" pitchFamily="34" charset="0"/>
              </a:rPr>
              <a:t>древесину, рыбу и металлы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— важные для ремесел, торговли и роста цивилизации.</a:t>
            </a:r>
          </a:p>
        </p:txBody>
      </p:sp>
      <p:pic>
        <p:nvPicPr>
          <p:cNvPr id="11" name="Hukou waterfall - Yellow River" descr="Водопад Хукоу на реке Хуанхэ. Фото 2008 г.">
            <a:extLst>
              <a:ext uri="{FF2B5EF4-FFF2-40B4-BE49-F238E27FC236}">
                <a16:creationId xmlns:a16="http://schemas.microsoft.com/office/drawing/2014/main" id="{6F229D50-3D9B-57E3-408A-C2424557702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4597400"/>
            <a:ext cx="2514600" cy="1524000"/>
          </a:xfrm>
          <a:prstGeom prst="roundRect">
            <a:avLst>
              <a:gd name="adj" fmla="val 5000"/>
            </a:avLst>
          </a:prstGeom>
          <a:ln w="25400">
            <a:solidFill>
              <a:srgbClr val="A27B3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3" name="Three Gorges - Yangtze" descr="Ущелья Янцзы (Санься). Фото Я. Кранендонка, 1988 г.">
            <a:extLst>
              <a:ext uri="{FF2B5EF4-FFF2-40B4-BE49-F238E27FC236}">
                <a16:creationId xmlns:a16="http://schemas.microsoft.com/office/drawing/2014/main" id="{1573341A-D755-F0C0-1466-2D95EA03156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4597400"/>
            <a:ext cx="2514600" cy="1524000"/>
          </a:xfrm>
          <a:prstGeom prst="roundRect">
            <a:avLst>
              <a:gd name="adj" fmla="val 5000"/>
            </a:avLst>
          </a:prstGeom>
          <a:ln w="25400">
            <a:solidFill>
              <a:srgbClr val="3D7A6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73DE2594-E142-6CB0-88C4-4EC6B13870C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148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668C80F-131A-E7A3-089E-879E3CAF7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104241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C2333"/>
                </a:solidFill>
                <a:latin typeface="Constantia" panose="02030602050306030303" pitchFamily="18" charset="0"/>
              </a:rPr>
              <a:t>Земледелие и торговля: экономические основы древнего Китая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28058B0C-FEC0-E6BF-8DB9-AF700BB83E5F}"/>
              </a:ext>
            </a:extLst>
          </p:cNvPr>
          <p:cNvSpPr/>
          <p:nvPr/>
        </p:nvSpPr>
        <p:spPr>
          <a:xfrm>
            <a:off x="609600" y="1499616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2A2A54FA-B95B-BA3B-D067-A49504E47A85}"/>
              </a:ext>
            </a:extLst>
          </p:cNvPr>
          <p:cNvCxnSpPr/>
          <p:nvPr/>
        </p:nvCxnSpPr>
        <p:spPr>
          <a:xfrm>
            <a:off x="1041400" y="1601216"/>
            <a:ext cx="1397000" cy="0"/>
          </a:xfrm>
          <a:prstGeom prst="line">
            <a:avLst/>
          </a:prstGeom>
          <a:ln w="9525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0BE46E65-4555-767F-3C7B-F770A801EA1B}"/>
              </a:ext>
            </a:extLst>
          </p:cNvPr>
          <p:cNvSpPr/>
          <p:nvPr/>
        </p:nvSpPr>
        <p:spPr>
          <a:xfrm>
            <a:off x="2489200" y="1563116"/>
            <a:ext cx="76200" cy="762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Han brick relief - harvesting" descr="Сбор урожая. Оттиск с рельефного кирпича из гробницы эпохи Восточная Хань, Чэнду (Сычуань), I–II вв.">
            <a:extLst>
              <a:ext uri="{FF2B5EF4-FFF2-40B4-BE49-F238E27FC236}">
                <a16:creationId xmlns:a16="http://schemas.microsoft.com/office/drawing/2014/main" id="{18A7DC01-2E69-7A5A-6525-EAD8EC6CA68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53616"/>
            <a:ext cx="5334000" cy="1727200"/>
          </a:xfrm>
          <a:prstGeom prst="roundRect">
            <a:avLst>
              <a:gd name="adj" fmla="val 4000"/>
            </a:avLst>
          </a:prstGeom>
          <a:ln w="9525">
            <a:solidFill>
              <a:srgbClr val="A27B3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Text 1 heading">
            <a:extLst>
              <a:ext uri="{FF2B5EF4-FFF2-40B4-BE49-F238E27FC236}">
                <a16:creationId xmlns:a16="http://schemas.microsoft.com/office/drawing/2014/main" id="{3A2EE4D4-A07E-02F4-4033-2C631605DD04}"/>
              </a:ext>
            </a:extLst>
          </p:cNvPr>
          <p:cNvSpPr txBox="1"/>
          <p:nvPr/>
        </p:nvSpPr>
        <p:spPr>
          <a:xfrm>
            <a:off x="609600" y="3658616"/>
            <a:ext cx="5334000" cy="31851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200" b="1" dirty="0">
                <a:solidFill>
                  <a:srgbClr val="3D7A66"/>
                </a:solidFill>
                <a:latin typeface="Constantia" panose="02030602050306030303" pitchFamily="18" charset="0"/>
              </a:rPr>
              <a:t>Земледелие и природные условия</a:t>
            </a:r>
          </a:p>
        </p:txBody>
      </p:sp>
      <p:sp>
        <p:nvSpPr>
          <p:cNvPr id="9" name="Heading bar">
            <a:extLst>
              <a:ext uri="{FF2B5EF4-FFF2-40B4-BE49-F238E27FC236}">
                <a16:creationId xmlns:a16="http://schemas.microsoft.com/office/drawing/2014/main" id="{9A1AD6A4-8865-F336-1492-62A89C0DABAF}"/>
              </a:ext>
            </a:extLst>
          </p:cNvPr>
          <p:cNvSpPr/>
          <p:nvPr/>
        </p:nvSpPr>
        <p:spPr>
          <a:xfrm>
            <a:off x="609600" y="4078732"/>
            <a:ext cx="584200" cy="38100"/>
          </a:xfrm>
          <a:prstGeom prst="rect">
            <a:avLst/>
          </a:prstGeom>
          <a:solidFill>
            <a:srgbClr val="3D7A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 1 body">
            <a:extLst>
              <a:ext uri="{FF2B5EF4-FFF2-40B4-BE49-F238E27FC236}">
                <a16:creationId xmlns:a16="http://schemas.microsoft.com/office/drawing/2014/main" id="{26E8A5C1-89BE-3F06-8C88-176191D3B0F4}"/>
              </a:ext>
            </a:extLst>
          </p:cNvPr>
          <p:cNvSpPr txBox="1"/>
          <p:nvPr/>
        </p:nvSpPr>
        <p:spPr>
          <a:xfrm>
            <a:off x="609600" y="4231132"/>
            <a:ext cx="53340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Основу экономики составляло </a:t>
            </a:r>
            <a:r>
              <a:rPr lang="ru-RU" sz="2100" b="1" dirty="0">
                <a:solidFill>
                  <a:srgbClr val="3D7A66"/>
                </a:solidFill>
                <a:latin typeface="Calibri" panose="020F0502020204030204" pitchFamily="34" charset="0"/>
              </a:rPr>
              <a:t>выращивание риса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на плодородных землях, обогащённых ежегодными разливами </a:t>
            </a:r>
            <a:r>
              <a:rPr lang="ru-RU" sz="2100" b="1" dirty="0">
                <a:solidFill>
                  <a:srgbClr val="1C2333"/>
                </a:solidFill>
                <a:latin typeface="Calibri" panose="020F0502020204030204" pitchFamily="34" charset="0"/>
              </a:rPr>
              <a:t>Хуанхэ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. Это гарантировало стабильное продовольствие и укоренение сельского образа жизни.</a:t>
            </a:r>
          </a:p>
        </p:txBody>
      </p:sp>
      <p:pic>
        <p:nvPicPr>
          <p:cNvPr id="12" name="Han silk brocade from Sampul" descr="Узорчатая шёлковая ткань из Сампула (Синьцзян), империя Хань">
            <a:extLst>
              <a:ext uri="{FF2B5EF4-FFF2-40B4-BE49-F238E27FC236}">
                <a16:creationId xmlns:a16="http://schemas.microsoft.com/office/drawing/2014/main" id="{725A0B6B-F1FB-7616-76C3-F4A89CF007A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753616"/>
            <a:ext cx="5334000" cy="1727200"/>
          </a:xfrm>
          <a:prstGeom prst="roundRect">
            <a:avLst>
              <a:gd name="adj" fmla="val 4000"/>
            </a:avLst>
          </a:prstGeom>
          <a:ln w="9525">
            <a:solidFill>
              <a:srgbClr val="A27B3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Text 2 heading">
            <a:extLst>
              <a:ext uri="{FF2B5EF4-FFF2-40B4-BE49-F238E27FC236}">
                <a16:creationId xmlns:a16="http://schemas.microsoft.com/office/drawing/2014/main" id="{44182878-3176-1261-B63E-E3384B35EE66}"/>
              </a:ext>
            </a:extLst>
          </p:cNvPr>
          <p:cNvSpPr txBox="1"/>
          <p:nvPr/>
        </p:nvSpPr>
        <p:spPr>
          <a:xfrm>
            <a:off x="6248400" y="3658616"/>
            <a:ext cx="5334000" cy="6370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200" b="1" dirty="0">
                <a:solidFill>
                  <a:srgbClr val="B03A2E"/>
                </a:solidFill>
                <a:latin typeface="Constantia" panose="02030602050306030303" pitchFamily="18" charset="0"/>
              </a:rPr>
              <a:t>Развитие торговли и Великий шелковый путь</a:t>
            </a:r>
          </a:p>
        </p:txBody>
      </p:sp>
      <p:sp>
        <p:nvSpPr>
          <p:cNvPr id="14" name="Heading bar">
            <a:extLst>
              <a:ext uri="{FF2B5EF4-FFF2-40B4-BE49-F238E27FC236}">
                <a16:creationId xmlns:a16="http://schemas.microsoft.com/office/drawing/2014/main" id="{0D4FF7D5-4801-8016-176F-EE44379D0899}"/>
              </a:ext>
            </a:extLst>
          </p:cNvPr>
          <p:cNvSpPr/>
          <p:nvPr/>
        </p:nvSpPr>
        <p:spPr>
          <a:xfrm>
            <a:off x="6248400" y="4397248"/>
            <a:ext cx="584200" cy="381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 2 body">
            <a:extLst>
              <a:ext uri="{FF2B5EF4-FFF2-40B4-BE49-F238E27FC236}">
                <a16:creationId xmlns:a16="http://schemas.microsoft.com/office/drawing/2014/main" id="{CEC0A328-986D-1421-CCDE-CAC0AB58B753}"/>
              </a:ext>
            </a:extLst>
          </p:cNvPr>
          <p:cNvSpPr txBox="1"/>
          <p:nvPr/>
        </p:nvSpPr>
        <p:spPr>
          <a:xfrm>
            <a:off x="6248400" y="4549648"/>
            <a:ext cx="53340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Караванные пути, особенно </a:t>
            </a:r>
            <a:r>
              <a:rPr lang="ru-RU" sz="2100" b="1" dirty="0">
                <a:solidFill>
                  <a:srgbClr val="B03A2E"/>
                </a:solidFill>
                <a:latin typeface="Calibri" panose="020F0502020204030204" pitchFamily="34" charset="0"/>
              </a:rPr>
              <a:t>Великий шелковый путь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I века до н.э., связали Китай с западными странами, делая </a:t>
            </a:r>
            <a:r>
              <a:rPr lang="ru-RU" sz="2100" b="1" dirty="0">
                <a:solidFill>
                  <a:srgbClr val="1C2333"/>
                </a:solidFill>
                <a:latin typeface="Calibri" panose="020F0502020204030204" pitchFamily="34" charset="0"/>
              </a:rPr>
              <a:t>шелк важнейшим товаром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для обмена и культурного взаимодействия.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A2554417-B5AE-C159-0574-FC70EA9FF4F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908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767D47B-21C5-C674-9E89-818B0FF05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98450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1C2333"/>
                </a:solidFill>
                <a:latin typeface="Constantia" panose="02030602050306030303" pitchFamily="18" charset="0"/>
              </a:rPr>
              <a:t>Формирование первого древнекитайского государства и объединение под властью Цинь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8C2806FA-4EDC-ED36-8F51-B2FD0322A94E}"/>
              </a:ext>
            </a:extLst>
          </p:cNvPr>
          <p:cNvSpPr/>
          <p:nvPr/>
        </p:nvSpPr>
        <p:spPr>
          <a:xfrm>
            <a:off x="609600" y="1390904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64CD1197-5380-810C-9A25-9E0C99F132D6}"/>
              </a:ext>
            </a:extLst>
          </p:cNvPr>
          <p:cNvCxnSpPr/>
          <p:nvPr/>
        </p:nvCxnSpPr>
        <p:spPr>
          <a:xfrm>
            <a:off x="1041400" y="1492504"/>
            <a:ext cx="1397000" cy="0"/>
          </a:xfrm>
          <a:prstGeom prst="line">
            <a:avLst/>
          </a:prstGeom>
          <a:ln w="9525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EE171F93-F314-6EB6-2B10-4BD0FAFF4F36}"/>
              </a:ext>
            </a:extLst>
          </p:cNvPr>
          <p:cNvSpPr/>
          <p:nvPr/>
        </p:nvSpPr>
        <p:spPr>
          <a:xfrm>
            <a:off x="2489200" y="1454404"/>
            <a:ext cx="76200" cy="762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Herrmann 1935 - Contending States 350 BC mat">
            <a:extLst>
              <a:ext uri="{FF2B5EF4-FFF2-40B4-BE49-F238E27FC236}">
                <a16:creationId xmlns:a16="http://schemas.microsoft.com/office/drawing/2014/main" id="{7A19FD3D-CAAE-D42E-D463-48D086F49859}"/>
              </a:ext>
            </a:extLst>
          </p:cNvPr>
          <p:cNvSpPr/>
          <p:nvPr/>
        </p:nvSpPr>
        <p:spPr>
          <a:xfrm>
            <a:off x="8242300" y="1606804"/>
            <a:ext cx="3352800" cy="4851400"/>
          </a:xfrm>
          <a:prstGeom prst="rect">
            <a:avLst/>
          </a:prstGeom>
          <a:solidFill>
            <a:srgbClr val="FCF9F2"/>
          </a:solidFill>
          <a:ln w="9525">
            <a:solidFill>
              <a:srgbClr val="A27B3E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Herrmann 1935 - Contending States 350 BC" descr="А. Херрманн. Сражающиеся царства — границы 350 г. до н. э. «Исторический и коммерческий атлас Китая», 1935">
            <a:extLst>
              <a:ext uri="{FF2B5EF4-FFF2-40B4-BE49-F238E27FC236}">
                <a16:creationId xmlns:a16="http://schemas.microsoft.com/office/drawing/2014/main" id="{AB61CCDA-B1E9-B8DD-6E80-1C1CA4EA98E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200" y="1695704"/>
            <a:ext cx="3175000" cy="4673600"/>
          </a:xfrm>
          <a:prstGeom prst="rect">
            <a:avLst/>
          </a:prstGeom>
        </p:spPr>
      </p:pic>
      <p:sp>
        <p:nvSpPr>
          <p:cNvPr id="9" name="Shang state">
            <a:extLst>
              <a:ext uri="{FF2B5EF4-FFF2-40B4-BE49-F238E27FC236}">
                <a16:creationId xmlns:a16="http://schemas.microsoft.com/office/drawing/2014/main" id="{C25CEB26-319E-221E-5EE0-5C846F878ED7}"/>
              </a:ext>
            </a:extLst>
          </p:cNvPr>
          <p:cNvSpPr txBox="1"/>
          <p:nvPr/>
        </p:nvSpPr>
        <p:spPr>
          <a:xfrm>
            <a:off x="1117600" y="1721104"/>
            <a:ext cx="5334000" cy="2468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B03A2E"/>
                </a:solidFill>
                <a:latin typeface="Constantia" panose="02030602050306030303" pitchFamily="18" charset="0"/>
              </a:rPr>
              <a:t>Во второй половине второго тысячелетия до н.э.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на территории современного Китая появилось </a:t>
            </a:r>
            <a:r>
              <a:rPr lang="ru-RU" sz="2000" b="1" dirty="0">
                <a:solidFill>
                  <a:srgbClr val="1C2333"/>
                </a:solidFill>
                <a:latin typeface="Calibri" panose="020F0502020204030204" pitchFamily="34" charset="0"/>
              </a:rPr>
              <a:t>первое государство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, что стало важным этапом в развитии централизованной власти и организации общества. Это государство положило основу для последующего объединения и формирования единой империи.</a:t>
            </a:r>
          </a:p>
        </p:txBody>
      </p:sp>
      <p:pic>
        <p:nvPicPr>
          <p:cNvPr id="11" name="Shang oracle bone" descr="Гадательная кость (лопатка быка) с надписью, эпоха Шан, Иньсюй (Аньян). Музей китайской письменности, Аньян">
            <a:extLst>
              <a:ext uri="{FF2B5EF4-FFF2-40B4-BE49-F238E27FC236}">
                <a16:creationId xmlns:a16="http://schemas.microsoft.com/office/drawing/2014/main" id="{8919436B-3105-7E99-9456-B64390F3A78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746504"/>
            <a:ext cx="1320800" cy="1981200"/>
          </a:xfrm>
          <a:prstGeom prst="roundRect">
            <a:avLst>
              <a:gd name="adj" fmla="val 5000"/>
            </a:avLst>
          </a:prstGeom>
          <a:ln w="9525">
            <a:solidFill>
              <a:srgbClr val="A27B3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Qin unification">
            <a:extLst>
              <a:ext uri="{FF2B5EF4-FFF2-40B4-BE49-F238E27FC236}">
                <a16:creationId xmlns:a16="http://schemas.microsoft.com/office/drawing/2014/main" id="{4D14949C-9DE5-B211-2427-BF933FE53E28}"/>
              </a:ext>
            </a:extLst>
          </p:cNvPr>
          <p:cNvSpPr txBox="1"/>
          <p:nvPr/>
        </p:nvSpPr>
        <p:spPr>
          <a:xfrm>
            <a:off x="1117600" y="4469384"/>
            <a:ext cx="6858000" cy="1844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B03A2E"/>
                </a:solidFill>
                <a:latin typeface="Constantia" panose="02030602050306030303" pitchFamily="18" charset="0"/>
              </a:rPr>
              <a:t>В 221 году до н.э.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царь Цинь Им Чжэн, ставший </a:t>
            </a:r>
            <a:r>
              <a:rPr lang="ru-RU" sz="2000" b="1" dirty="0">
                <a:solidFill>
                  <a:srgbClr val="1C2333"/>
                </a:solidFill>
                <a:latin typeface="Calibri" panose="020F0502020204030204" pitchFamily="34" charset="0"/>
              </a:rPr>
              <a:t>Цинь Шихуанди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, </a:t>
            </a:r>
            <a:r>
              <a:rPr lang="ru-RU" sz="2000" b="1" dirty="0">
                <a:solidFill>
                  <a:srgbClr val="1C2333"/>
                </a:solidFill>
                <a:latin typeface="Calibri" panose="020F0502020204030204" pitchFamily="34" charset="0"/>
              </a:rPr>
              <a:t>объединил разрозненные царства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путём победы в военных конфликтах. Он внедрил строгие законы и административное деление, что способствовало усилению контроля и созданию единого государства с централизованной системой управления.</a:t>
            </a:r>
          </a:p>
        </p:txBody>
      </p:sp>
      <p:cxnSp>
        <p:nvCxnSpPr>
          <p:cNvPr id="13" name="Time line">
            <a:extLst>
              <a:ext uri="{FF2B5EF4-FFF2-40B4-BE49-F238E27FC236}">
                <a16:creationId xmlns:a16="http://schemas.microsoft.com/office/drawing/2014/main" id="{67F8198B-C89F-C2AD-2215-44E6C20A52D9}"/>
              </a:ext>
            </a:extLst>
          </p:cNvPr>
          <p:cNvCxnSpPr/>
          <p:nvPr/>
        </p:nvCxnSpPr>
        <p:spPr>
          <a:xfrm>
            <a:off x="787400" y="1822704"/>
            <a:ext cx="0" cy="4439920"/>
          </a:xfrm>
          <a:prstGeom prst="line">
            <a:avLst/>
          </a:prstGeom>
          <a:ln w="15875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DEFE5527-B82D-9384-515C-FDE974D9E923}"/>
              </a:ext>
            </a:extLst>
          </p:cNvPr>
          <p:cNvSpPr/>
          <p:nvPr/>
        </p:nvSpPr>
        <p:spPr>
          <a:xfrm>
            <a:off x="698500" y="1784604"/>
            <a:ext cx="177800" cy="177800"/>
          </a:xfrm>
          <a:prstGeom prst="ellipse">
            <a:avLst/>
          </a:prstGeom>
          <a:solidFill>
            <a:srgbClr val="B03A2E"/>
          </a:solidFill>
          <a:ln w="19050">
            <a:solidFill>
              <a:srgbClr val="FBF6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Marker">
            <a:extLst>
              <a:ext uri="{FF2B5EF4-FFF2-40B4-BE49-F238E27FC236}">
                <a16:creationId xmlns:a16="http://schemas.microsoft.com/office/drawing/2014/main" id="{8A0B6DE0-1107-4AF8-B6C1-07691FE68038}"/>
              </a:ext>
            </a:extLst>
          </p:cNvPr>
          <p:cNvSpPr/>
          <p:nvPr/>
        </p:nvSpPr>
        <p:spPr>
          <a:xfrm>
            <a:off x="698500" y="4532884"/>
            <a:ext cx="177800" cy="177800"/>
          </a:xfrm>
          <a:prstGeom prst="ellipse">
            <a:avLst/>
          </a:prstGeom>
          <a:solidFill>
            <a:srgbClr val="B03A2E"/>
          </a:solidFill>
          <a:ln w="19050">
            <a:solidFill>
              <a:srgbClr val="FBF6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A0F019F6-0306-012C-68ED-49347DD8D74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124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2A2695C-8D37-8B4F-38FE-5A88D67FA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F3ECDD"/>
                </a:solidFill>
                <a:latin typeface="Constantia" panose="02030602050306030303" pitchFamily="18" charset="0"/>
              </a:rPr>
              <a:t>Реформы и политика Цинь Шихуанди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3BE2DBB6-E20F-7896-D734-B4E8497D1B77}"/>
              </a:ext>
            </a:extLst>
          </p:cNvPr>
          <p:cNvSpPr/>
          <p:nvPr/>
        </p:nvSpPr>
        <p:spPr>
          <a:xfrm>
            <a:off x="609600" y="1058164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FB4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80D670EC-56B0-38F4-807A-AD5DBAF8B65F}"/>
              </a:ext>
            </a:extLst>
          </p:cNvPr>
          <p:cNvCxnSpPr/>
          <p:nvPr/>
        </p:nvCxnSpPr>
        <p:spPr>
          <a:xfrm>
            <a:off x="1041400" y="1159764"/>
            <a:ext cx="1397000" cy="0"/>
          </a:xfrm>
          <a:prstGeom prst="line">
            <a:avLst/>
          </a:prstGeom>
          <a:ln w="9525">
            <a:solidFill>
              <a:srgbClr val="CFB4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D7B13776-0213-36C1-96C6-68AA8DACD696}"/>
              </a:ext>
            </a:extLst>
          </p:cNvPr>
          <p:cNvSpPr/>
          <p:nvPr/>
        </p:nvSpPr>
        <p:spPr>
          <a:xfrm>
            <a:off x="2489200" y="1121664"/>
            <a:ext cx="76200" cy="762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Han relief - Jing Ke and the king of Qin" descr="Покушение Цзин Кэ на правителя царства Цинь (будущего Цинь Шихуанди). Каменный рельеф, II в. н. э., империя Хань. Королевский музей Онтарио">
            <a:extLst>
              <a:ext uri="{FF2B5EF4-FFF2-40B4-BE49-F238E27FC236}">
                <a16:creationId xmlns:a16="http://schemas.microsoft.com/office/drawing/2014/main" id="{AF62D156-D2A3-8201-7270-3DE0F5A1C19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422400"/>
            <a:ext cx="4064000" cy="4762500"/>
          </a:xfrm>
          <a:prstGeom prst="rect">
            <a:avLst/>
          </a:prstGeom>
        </p:spPr>
      </p:pic>
      <p:sp>
        <p:nvSpPr>
          <p:cNvPr id="8" name="Han relief - Jing Ke and the king of Qin frame">
            <a:extLst>
              <a:ext uri="{FF2B5EF4-FFF2-40B4-BE49-F238E27FC236}">
                <a16:creationId xmlns:a16="http://schemas.microsoft.com/office/drawing/2014/main" id="{A09404A8-E1C8-BEE5-E10E-D341A2006EA0}"/>
              </a:ext>
            </a:extLst>
          </p:cNvPr>
          <p:cNvSpPr/>
          <p:nvPr/>
        </p:nvSpPr>
        <p:spPr>
          <a:xfrm>
            <a:off x="609600" y="1346200"/>
            <a:ext cx="4216400" cy="4914900"/>
          </a:xfrm>
          <a:prstGeom prst="rect">
            <a:avLst/>
          </a:prstGeom>
          <a:noFill/>
          <a:ln w="9525" cap="flat" cmpd="sng" algn="ctr">
            <a:solidFill>
              <a:srgbClr val="A27B3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forms 1">
            <a:extLst>
              <a:ext uri="{FF2B5EF4-FFF2-40B4-BE49-F238E27FC236}">
                <a16:creationId xmlns:a16="http://schemas.microsoft.com/office/drawing/2014/main" id="{93CFC7F5-C2C5-32A4-FBEC-FE89537A4571}"/>
              </a:ext>
            </a:extLst>
          </p:cNvPr>
          <p:cNvSpPr txBox="1"/>
          <p:nvPr/>
        </p:nvSpPr>
        <p:spPr>
          <a:xfrm>
            <a:off x="5410200" y="1422400"/>
            <a:ext cx="61722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Цинь Шихуанди ввёл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строгие законы и значительные налоги</a:t>
            </a: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, чтобы обеспечить финансирование крупных государственных проектов и </a:t>
            </a:r>
            <a:r>
              <a:rPr lang="ru-RU" sz="2400" b="1" dirty="0">
                <a:solidFill>
                  <a:srgbClr val="CFB47C"/>
                </a:solidFill>
                <a:latin typeface="Calibri" panose="020F0502020204030204" pitchFamily="34" charset="0"/>
              </a:rPr>
              <a:t>подавить внутренние восстания</a:t>
            </a: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0" name="Bar">
            <a:extLst>
              <a:ext uri="{FF2B5EF4-FFF2-40B4-BE49-F238E27FC236}">
                <a16:creationId xmlns:a16="http://schemas.microsoft.com/office/drawing/2014/main" id="{3461E078-CE10-6A83-40F6-11DA766E782D}"/>
              </a:ext>
            </a:extLst>
          </p:cNvPr>
          <p:cNvSpPr/>
          <p:nvPr/>
        </p:nvSpPr>
        <p:spPr>
          <a:xfrm>
            <a:off x="5130800" y="1473200"/>
            <a:ext cx="50800" cy="136144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forms 2">
            <a:extLst>
              <a:ext uri="{FF2B5EF4-FFF2-40B4-BE49-F238E27FC236}">
                <a16:creationId xmlns:a16="http://schemas.microsoft.com/office/drawing/2014/main" id="{2C6E839E-33D0-2F6F-3EE3-2EDBE016437D}"/>
              </a:ext>
            </a:extLst>
          </p:cNvPr>
          <p:cNvSpPr txBox="1"/>
          <p:nvPr/>
        </p:nvSpPr>
        <p:spPr>
          <a:xfrm>
            <a:off x="5410200" y="3164840"/>
            <a:ext cx="61722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Он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переселил знатных в столицу</a:t>
            </a: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, разделил империю на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области с наместниками</a:t>
            </a: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 и принудительно </a:t>
            </a:r>
            <a:r>
              <a:rPr lang="ru-RU" sz="2400" b="1" dirty="0">
                <a:solidFill>
                  <a:srgbClr val="CFB47C"/>
                </a:solidFill>
                <a:latin typeface="Calibri" panose="020F0502020204030204" pitchFamily="34" charset="0"/>
              </a:rPr>
              <a:t>изъял оружие</a:t>
            </a: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 у подданных для полного контроля.</a:t>
            </a:r>
          </a:p>
        </p:txBody>
      </p:sp>
      <p:sp>
        <p:nvSpPr>
          <p:cNvPr id="12" name="Bar">
            <a:extLst>
              <a:ext uri="{FF2B5EF4-FFF2-40B4-BE49-F238E27FC236}">
                <a16:creationId xmlns:a16="http://schemas.microsoft.com/office/drawing/2014/main" id="{A66BB094-3FFC-D592-6600-6F17B148EE47}"/>
              </a:ext>
            </a:extLst>
          </p:cNvPr>
          <p:cNvSpPr/>
          <p:nvPr/>
        </p:nvSpPr>
        <p:spPr>
          <a:xfrm>
            <a:off x="5130800" y="3215640"/>
            <a:ext cx="50800" cy="1361440"/>
          </a:xfrm>
          <a:prstGeom prst="rect">
            <a:avLst/>
          </a:prstGeom>
          <a:solidFill>
            <a:srgbClr val="A27B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Qin ban liang coin" descr="Монета банлян, империя Цинь, 221–206 гг. до н. э. (лицевая и оборотная стороны). Коллекция Г. Тодда">
            <a:extLst>
              <a:ext uri="{FF2B5EF4-FFF2-40B4-BE49-F238E27FC236}">
                <a16:creationId xmlns:a16="http://schemas.microsoft.com/office/drawing/2014/main" id="{1FFD28BB-A32F-FB3A-EB6D-01978F51593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876800"/>
            <a:ext cx="2946400" cy="1473200"/>
          </a:xfrm>
          <a:prstGeom prst="roundRect">
            <a:avLst>
              <a:gd name="adj" fmla="val 5000"/>
            </a:avLst>
          </a:prstGeom>
          <a:ln w="9525">
            <a:solidFill>
              <a:srgbClr val="CFB47C"/>
            </a:solidFill>
          </a:ln>
        </p:spPr>
      </p:pic>
      <p:pic>
        <p:nvPicPr>
          <p:cNvPr id="16" name="Qin edict on a standard weight - rubbing" descr="Указ 221 г. до н. э. об единых мерах на бронзовой гире империи Цинь. Эстампаж начала XX в. (оригинал — музей Юринкан, Киото)">
            <a:extLst>
              <a:ext uri="{FF2B5EF4-FFF2-40B4-BE49-F238E27FC236}">
                <a16:creationId xmlns:a16="http://schemas.microsoft.com/office/drawing/2014/main" id="{88FA30E0-42A7-3088-7512-E2E7F227A5ED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200" y="4876800"/>
            <a:ext cx="2794000" cy="1473200"/>
          </a:xfrm>
          <a:prstGeom prst="roundRect">
            <a:avLst>
              <a:gd name="adj" fmla="val 5000"/>
            </a:avLst>
          </a:prstGeom>
          <a:ln w="9525">
            <a:solidFill>
              <a:srgbClr val="CFB47C"/>
            </a:solidFill>
          </a:ln>
        </p:spPr>
      </p:pic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3C8DCC4D-AD01-5884-1892-3FA29C61502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100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DF875E6-3E79-9A10-E486-B99FABB5C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46329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1C2333"/>
                </a:solidFill>
                <a:latin typeface="Constantia" panose="02030602050306030303" pitchFamily="18" charset="0"/>
              </a:rPr>
              <a:t>Великая китайская стена: строительство и назначение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078BEBC6-FE4D-0896-4A73-192D2F00EAF7}"/>
              </a:ext>
            </a:extLst>
          </p:cNvPr>
          <p:cNvSpPr/>
          <p:nvPr/>
        </p:nvSpPr>
        <p:spPr>
          <a:xfrm>
            <a:off x="609600" y="920496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CA2E0782-29D6-2B66-C706-5D7506C87C0B}"/>
              </a:ext>
            </a:extLst>
          </p:cNvPr>
          <p:cNvCxnSpPr/>
          <p:nvPr/>
        </p:nvCxnSpPr>
        <p:spPr>
          <a:xfrm>
            <a:off x="1041400" y="1022096"/>
            <a:ext cx="1397000" cy="0"/>
          </a:xfrm>
          <a:prstGeom prst="line">
            <a:avLst/>
          </a:prstGeom>
          <a:ln w="9525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844BF1B2-DEAC-CC66-E6FF-08D2D818A16C}"/>
              </a:ext>
            </a:extLst>
          </p:cNvPr>
          <p:cNvSpPr/>
          <p:nvPr/>
        </p:nvSpPr>
        <p:spPr>
          <a:xfrm>
            <a:off x="2489200" y="983996"/>
            <a:ext cx="76200" cy="762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Great Wall - Mutianyu (Ming masonry)" descr="Великая Китайская стена, участок Мутяньюй (кладка эпохи Мин, XIV–XVII вв., отреставрирована). Фото Л. Тюдора, 2024">
            <a:extLst>
              <a:ext uri="{FF2B5EF4-FFF2-40B4-BE49-F238E27FC236}">
                <a16:creationId xmlns:a16="http://schemas.microsoft.com/office/drawing/2014/main" id="{A8F12FB8-D208-91B8-61A3-085AF079194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50696"/>
            <a:ext cx="7112000" cy="2032000"/>
          </a:xfrm>
          <a:prstGeom prst="roundRect">
            <a:avLst>
              <a:gd name="adj" fmla="val 4000"/>
            </a:avLst>
          </a:prstGeom>
          <a:ln w="9525">
            <a:solidFill>
              <a:srgbClr val="A27B3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9" name="Han Great Wall at Yumenguan" descr="Остатки ханьской стены из утрамбованной земли у заставы Юймэньгуань (Ганьсу), II–I вв. до н. э. Фото 2023 г.">
            <a:extLst>
              <a:ext uri="{FF2B5EF4-FFF2-40B4-BE49-F238E27FC236}">
                <a16:creationId xmlns:a16="http://schemas.microsoft.com/office/drawing/2014/main" id="{9751316D-CB83-4768-73E4-832E0717354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250696"/>
            <a:ext cx="3657600" cy="2032000"/>
          </a:xfrm>
          <a:prstGeom prst="roundRect">
            <a:avLst>
              <a:gd name="adj" fmla="val 4000"/>
            </a:avLst>
          </a:prstGeom>
          <a:ln w="9525">
            <a:solidFill>
              <a:srgbClr val="A27B3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Text 0 heading">
            <a:extLst>
              <a:ext uri="{FF2B5EF4-FFF2-40B4-BE49-F238E27FC236}">
                <a16:creationId xmlns:a16="http://schemas.microsoft.com/office/drawing/2014/main" id="{264CD994-EDCB-5993-EBB7-BC338A059A11}"/>
              </a:ext>
            </a:extLst>
          </p:cNvPr>
          <p:cNvSpPr txBox="1"/>
          <p:nvPr/>
        </p:nvSpPr>
        <p:spPr>
          <a:xfrm>
            <a:off x="609600" y="3511296"/>
            <a:ext cx="5334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B03A2E"/>
                </a:solidFill>
                <a:latin typeface="Constantia" panose="02030602050306030303" pitchFamily="18" charset="0"/>
              </a:rPr>
              <a:t>Строительство и масштабы</a:t>
            </a:r>
          </a:p>
        </p:txBody>
      </p:sp>
      <p:sp>
        <p:nvSpPr>
          <p:cNvPr id="11" name="Text 0 body">
            <a:extLst>
              <a:ext uri="{FF2B5EF4-FFF2-40B4-BE49-F238E27FC236}">
                <a16:creationId xmlns:a16="http://schemas.microsoft.com/office/drawing/2014/main" id="{8622D5B0-DC96-EABC-6472-4BE1FF560C59}"/>
              </a:ext>
            </a:extLst>
          </p:cNvPr>
          <p:cNvSpPr txBox="1"/>
          <p:nvPr/>
        </p:nvSpPr>
        <p:spPr>
          <a:xfrm>
            <a:off x="609600" y="3938016"/>
            <a:ext cx="5334000" cy="2362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Строительство Великой китайской стены длилось </a:t>
            </a:r>
            <a:r>
              <a:rPr lang="ru-RU" sz="2300" b="1" dirty="0">
                <a:solidFill>
                  <a:srgbClr val="B03A2E"/>
                </a:solidFill>
                <a:latin typeface="Constantia" panose="02030602050306030303" pitchFamily="18" charset="0"/>
              </a:rPr>
              <a:t>более 10 лет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и привлекло </a:t>
            </a:r>
            <a:r>
              <a:rPr lang="ru-RU" sz="2300" b="1" dirty="0">
                <a:solidFill>
                  <a:srgbClr val="B03A2E"/>
                </a:solidFill>
                <a:latin typeface="Constantia" panose="02030602050306030303" pitchFamily="18" charset="0"/>
              </a:rPr>
              <a:t>свыше 100 тысяч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рабочих из разных слоёв общества. Её общая длина превышает </a:t>
            </a:r>
            <a:r>
              <a:rPr lang="ru-RU" sz="2300" b="1" dirty="0">
                <a:solidFill>
                  <a:srgbClr val="B03A2E"/>
                </a:solidFill>
                <a:latin typeface="Constantia" panose="02030602050306030303" pitchFamily="18" charset="0"/>
              </a:rPr>
              <a:t>10 тысяч километров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, а высота местами достигает </a:t>
            </a:r>
            <a:r>
              <a:rPr lang="ru-RU" sz="2300" b="1" dirty="0">
                <a:solidFill>
                  <a:srgbClr val="B03A2E"/>
                </a:solidFill>
                <a:latin typeface="Constantia" panose="02030602050306030303" pitchFamily="18" charset="0"/>
              </a:rPr>
              <a:t>10 метров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, что делает её одной из самых длинных и массивных сооружений в истории.</a:t>
            </a:r>
          </a:p>
        </p:txBody>
      </p:sp>
      <p:sp>
        <p:nvSpPr>
          <p:cNvPr id="12" name="Text 2 heading">
            <a:extLst>
              <a:ext uri="{FF2B5EF4-FFF2-40B4-BE49-F238E27FC236}">
                <a16:creationId xmlns:a16="http://schemas.microsoft.com/office/drawing/2014/main" id="{48AE48EB-7141-83C5-6BE4-DB3272858823}"/>
              </a:ext>
            </a:extLst>
          </p:cNvPr>
          <p:cNvSpPr txBox="1"/>
          <p:nvPr/>
        </p:nvSpPr>
        <p:spPr>
          <a:xfrm>
            <a:off x="6248400" y="3511296"/>
            <a:ext cx="5334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3D7A66"/>
                </a:solidFill>
                <a:latin typeface="Constantia" panose="02030602050306030303" pitchFamily="18" charset="0"/>
              </a:rPr>
              <a:t>Защитная функция и значение</a:t>
            </a:r>
          </a:p>
        </p:txBody>
      </p:sp>
      <p:sp>
        <p:nvSpPr>
          <p:cNvPr id="13" name="Text 2 body">
            <a:extLst>
              <a:ext uri="{FF2B5EF4-FFF2-40B4-BE49-F238E27FC236}">
                <a16:creationId xmlns:a16="http://schemas.microsoft.com/office/drawing/2014/main" id="{A031EA4C-E80C-0932-CDB4-05AA2F04092A}"/>
              </a:ext>
            </a:extLst>
          </p:cNvPr>
          <p:cNvSpPr txBox="1"/>
          <p:nvPr/>
        </p:nvSpPr>
        <p:spPr>
          <a:xfrm>
            <a:off x="6248400" y="3938016"/>
            <a:ext cx="5334000" cy="2133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Главной задачей стены была </a:t>
            </a:r>
            <a:r>
              <a:rPr lang="ru-RU" sz="2000" b="1" dirty="0">
                <a:solidFill>
                  <a:srgbClr val="3D7A66"/>
                </a:solidFill>
                <a:latin typeface="Calibri" panose="020F0502020204030204" pitchFamily="34" charset="0"/>
              </a:rPr>
              <a:t>защита северных границ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Китая от нападений кочевых племён. Помимо оборонительной роли, стена служила также для </a:t>
            </a:r>
            <a:r>
              <a:rPr lang="ru-RU" sz="2000" b="1" dirty="0">
                <a:solidFill>
                  <a:srgbClr val="1C2333"/>
                </a:solidFill>
                <a:latin typeface="Calibri" panose="020F0502020204030204" pitchFamily="34" charset="0"/>
              </a:rPr>
              <a:t>контроля торговых путей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и </a:t>
            </a:r>
            <a:r>
              <a:rPr lang="ru-RU" sz="2000" b="1" dirty="0">
                <a:solidFill>
                  <a:srgbClr val="1C2333"/>
                </a:solidFill>
                <a:latin typeface="Calibri" panose="020F0502020204030204" pitchFamily="34" charset="0"/>
              </a:rPr>
              <a:t>укрепления имперской власти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, став выдающимся примером древней инженерии и стратегического планирования.</a:t>
            </a:r>
          </a:p>
        </p:txBody>
      </p:sp>
      <p:cxnSp>
        <p:nvCxnSpPr>
          <p:cNvPr id="14" name="Column rule">
            <a:extLst>
              <a:ext uri="{FF2B5EF4-FFF2-40B4-BE49-F238E27FC236}">
                <a16:creationId xmlns:a16="http://schemas.microsoft.com/office/drawing/2014/main" id="{971B6670-FBC6-FBE1-FA1A-CC9236534D30}"/>
              </a:ext>
            </a:extLst>
          </p:cNvPr>
          <p:cNvCxnSpPr/>
          <p:nvPr/>
        </p:nvCxnSpPr>
        <p:spPr>
          <a:xfrm>
            <a:off x="6019800" y="3562096"/>
            <a:ext cx="0" cy="2610104"/>
          </a:xfrm>
          <a:prstGeom prst="line">
            <a:avLst/>
          </a:prstGeom>
          <a:ln w="9525">
            <a:solidFill>
              <a:srgbClr val="D8C8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B9858674-0275-410B-3278-90B5C5E82BC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137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193582B-AD8F-C23B-9999-ED441EB5E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47777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300" b="1" dirty="0">
                <a:solidFill>
                  <a:srgbClr val="1C2333"/>
                </a:solidFill>
                <a:latin typeface="Constantia" panose="02030602050306030303" pitchFamily="18" charset="0"/>
              </a:rPr>
              <a:t>Сравнение ключевых реформ династий Цинь и Хань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2638219E-9999-DAD9-AD90-664FDC566088}"/>
              </a:ext>
            </a:extLst>
          </p:cNvPr>
          <p:cNvSpPr/>
          <p:nvPr/>
        </p:nvSpPr>
        <p:spPr>
          <a:xfrm>
            <a:off x="609600" y="934974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CCCA0A20-37DB-9F6A-EF07-6DE233F40D80}"/>
              </a:ext>
            </a:extLst>
          </p:cNvPr>
          <p:cNvCxnSpPr/>
          <p:nvPr/>
        </p:nvCxnSpPr>
        <p:spPr>
          <a:xfrm>
            <a:off x="1041400" y="1036574"/>
            <a:ext cx="1397000" cy="0"/>
          </a:xfrm>
          <a:prstGeom prst="line">
            <a:avLst/>
          </a:prstGeom>
          <a:ln w="9525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D27D4C29-DD36-8684-CF70-07DFDB06D169}"/>
              </a:ext>
            </a:extLst>
          </p:cNvPr>
          <p:cNvSpPr/>
          <p:nvPr/>
        </p:nvSpPr>
        <p:spPr>
          <a:xfrm>
            <a:off x="2489200" y="998474"/>
            <a:ext cx="76200" cy="762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able intro">
            <a:extLst>
              <a:ext uri="{FF2B5EF4-FFF2-40B4-BE49-F238E27FC236}">
                <a16:creationId xmlns:a16="http://schemas.microsoft.com/office/drawing/2014/main" id="{11CB8029-5356-31BB-5272-B80EB94F61EC}"/>
              </a:ext>
            </a:extLst>
          </p:cNvPr>
          <p:cNvSpPr txBox="1"/>
          <p:nvPr/>
        </p:nvSpPr>
        <p:spPr>
          <a:xfrm>
            <a:off x="609600" y="1315974"/>
            <a:ext cx="38100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Таблица демонстрирует основные различия и схожести реформ династий </a:t>
            </a:r>
            <a:r>
              <a:rPr lang="ru-RU" sz="2200" b="1" dirty="0">
                <a:solidFill>
                  <a:srgbClr val="1C2333"/>
                </a:solidFill>
                <a:latin typeface="Calibri" panose="020F0502020204030204" pitchFamily="34" charset="0"/>
              </a:rPr>
              <a:t>Цинь и Хань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, показывая развитие государственной политики.</a:t>
            </a:r>
          </a:p>
        </p:txBody>
      </p:sp>
      <p:graphicFrame>
        <p:nvGraphicFramePr>
          <p:cNvPr id="7" name="Table Qin and Han reforms">
            <a:extLst>
              <a:ext uri="{FF2B5EF4-FFF2-40B4-BE49-F238E27FC236}">
                <a16:creationId xmlns:a16="http://schemas.microsoft.com/office/drawing/2014/main" id="{69F264A3-F557-C4D7-1FE4-BDB1A74FD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914235"/>
              </p:ext>
            </p:extLst>
          </p:nvPr>
        </p:nvGraphicFramePr>
        <p:xfrm>
          <a:off x="4826000" y="1315974"/>
          <a:ext cx="6756400" cy="38862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78200">
                  <a:extLst>
                    <a:ext uri="{9D8B030D-6E8A-4147-A177-3AD203B41FA5}">
                      <a16:colId xmlns:a16="http://schemas.microsoft.com/office/drawing/2014/main" val="1672579297"/>
                    </a:ext>
                  </a:extLst>
                </a:gridCol>
                <a:gridCol w="3378200">
                  <a:extLst>
                    <a:ext uri="{9D8B030D-6E8A-4147-A177-3AD203B41FA5}">
                      <a16:colId xmlns:a16="http://schemas.microsoft.com/office/drawing/2014/main" val="2844484663"/>
                    </a:ext>
                  </a:extLst>
                </a:gridCol>
              </a:tblGrid>
              <a:tr h="736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rgbClr val="FFFFFF"/>
                          </a:solidFill>
                          <a:latin typeface="Constantia" panose="02030602050306030303" pitchFamily="18" charset="0"/>
                        </a:rPr>
                        <a:t>Реформы Цинь</a:t>
                      </a:r>
                    </a:p>
                  </a:txBody>
                  <a:tcPr marL="7874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33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rgbClr val="FFFFFF"/>
                          </a:solidFill>
                          <a:latin typeface="Constantia" panose="02030602050306030303" pitchFamily="18" charset="0"/>
                        </a:rPr>
                        <a:t>Реформы Хань</a:t>
                      </a:r>
                    </a:p>
                  </a:txBody>
                  <a:tcPr marL="7874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3A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893188"/>
                  </a:ext>
                </a:extLst>
              </a:tr>
              <a:tr h="7874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Единые законы и налоги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Отмена суровости, налоговые реформы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697907"/>
                  </a:ext>
                </a:extLst>
              </a:tr>
              <a:tr h="7874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Административное деление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Развитие религии и идеологии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945641"/>
                  </a:ext>
                </a:extLst>
              </a:tr>
              <a:tr h="7874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Изъятие оружия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Освобождение государственных рабов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431594"/>
                  </a:ext>
                </a:extLst>
              </a:tr>
              <a:tr h="7874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Принудительные переселения знати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Экономическое развитие и стабилизация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86859"/>
                  </a:ext>
                </a:extLst>
              </a:tr>
            </a:tbl>
          </a:graphicData>
        </a:graphic>
      </p:graphicFrame>
      <p:pic>
        <p:nvPicPr>
          <p:cNvPr id="9" name="Qin ban liang" descr="Монета банлян, империя Цинь">
            <a:extLst>
              <a:ext uri="{FF2B5EF4-FFF2-40B4-BE49-F238E27FC236}">
                <a16:creationId xmlns:a16="http://schemas.microsoft.com/office/drawing/2014/main" id="{8B585DAA-829F-898D-5593-734BA27468E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400" y="1392174"/>
            <a:ext cx="584200" cy="584200"/>
          </a:xfrm>
          <a:prstGeom prst="ellipse">
            <a:avLst/>
          </a:prstGeom>
          <a:ln w="15875">
            <a:solidFill>
              <a:srgbClr val="CFB47C"/>
            </a:solidFill>
          </a:ln>
        </p:spPr>
      </p:pic>
      <p:pic>
        <p:nvPicPr>
          <p:cNvPr id="11" name="Han wu zhu" descr="Монета учжу, империя Хань, 140–87 гг. до н. э.">
            <a:extLst>
              <a:ext uri="{FF2B5EF4-FFF2-40B4-BE49-F238E27FC236}">
                <a16:creationId xmlns:a16="http://schemas.microsoft.com/office/drawing/2014/main" id="{57583D31-11F9-D5DE-9959-82D1F037600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600" y="1392174"/>
            <a:ext cx="584200" cy="584200"/>
          </a:xfrm>
          <a:prstGeom prst="ellipse">
            <a:avLst/>
          </a:prstGeom>
          <a:ln w="15875">
            <a:solidFill>
              <a:srgbClr val="CFB47C"/>
            </a:solidFill>
          </a:ln>
        </p:spPr>
      </p:pic>
      <p:sp>
        <p:nvSpPr>
          <p:cNvPr id="12" name="Conclusion card">
            <a:extLst>
              <a:ext uri="{FF2B5EF4-FFF2-40B4-BE49-F238E27FC236}">
                <a16:creationId xmlns:a16="http://schemas.microsoft.com/office/drawing/2014/main" id="{7C9190DE-0D5C-5524-48FE-41A17D3CE032}"/>
              </a:ext>
            </a:extLst>
          </p:cNvPr>
          <p:cNvSpPr/>
          <p:nvPr/>
        </p:nvSpPr>
        <p:spPr>
          <a:xfrm>
            <a:off x="609600" y="3297174"/>
            <a:ext cx="3810000" cy="1905000"/>
          </a:xfrm>
          <a:prstGeom prst="roundRect">
            <a:avLst>
              <a:gd name="adj" fmla="val 6000"/>
            </a:avLst>
          </a:prstGeom>
          <a:solidFill>
            <a:srgbClr val="F8EA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onclusion bar">
            <a:extLst>
              <a:ext uri="{FF2B5EF4-FFF2-40B4-BE49-F238E27FC236}">
                <a16:creationId xmlns:a16="http://schemas.microsoft.com/office/drawing/2014/main" id="{168A382C-EA5B-EF69-E235-F0712E604F6C}"/>
              </a:ext>
            </a:extLst>
          </p:cNvPr>
          <p:cNvSpPr/>
          <p:nvPr/>
        </p:nvSpPr>
        <p:spPr>
          <a:xfrm>
            <a:off x="622300" y="3424174"/>
            <a:ext cx="50800" cy="16510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able conclusion">
            <a:extLst>
              <a:ext uri="{FF2B5EF4-FFF2-40B4-BE49-F238E27FC236}">
                <a16:creationId xmlns:a16="http://schemas.microsoft.com/office/drawing/2014/main" id="{7793A1DA-028C-94E9-909C-2A8D0A5C5292}"/>
              </a:ext>
            </a:extLst>
          </p:cNvPr>
          <p:cNvSpPr txBox="1"/>
          <p:nvPr/>
        </p:nvSpPr>
        <p:spPr>
          <a:xfrm>
            <a:off x="838200" y="3347974"/>
            <a:ext cx="3429000" cy="1803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Хань </a:t>
            </a:r>
            <a:r>
              <a:rPr lang="ru-RU" sz="2200" b="1" dirty="0">
                <a:solidFill>
                  <a:srgbClr val="B03A2E"/>
                </a:solidFill>
                <a:latin typeface="Calibri" panose="020F0502020204030204" pitchFamily="34" charset="0"/>
              </a:rPr>
              <a:t>смягчила строгие меры Цинь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, что привело к внутренней стабильности и развитию общества.</a:t>
            </a:r>
          </a:p>
        </p:txBody>
      </p:sp>
      <p:sp>
        <p:nvSpPr>
          <p:cNvPr id="15" name="Table source line">
            <a:extLst>
              <a:ext uri="{FF2B5EF4-FFF2-40B4-BE49-F238E27FC236}">
                <a16:creationId xmlns:a16="http://schemas.microsoft.com/office/drawing/2014/main" id="{86B4726E-8ED7-17F6-14B9-AEE047EF4CEB}"/>
              </a:ext>
            </a:extLst>
          </p:cNvPr>
          <p:cNvSpPr txBox="1"/>
          <p:nvPr/>
        </p:nvSpPr>
        <p:spPr>
          <a:xfrm>
            <a:off x="4826000" y="5303774"/>
            <a:ext cx="67564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500" i="1" dirty="0">
                <a:solidFill>
                  <a:srgbClr val="857867"/>
                </a:solidFill>
                <a:latin typeface="Constantia" panose="02030602050306030303" pitchFamily="18" charset="0"/>
              </a:rPr>
              <a:t>Исторические хроники древнего Китая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2FAB44E7-F9FE-1CC4-751D-8088D64AF7D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485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6F8AD41-0DA3-E73A-E50B-1A0AA1031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1C2333"/>
                </a:solidFill>
                <a:latin typeface="Constantia" panose="02030602050306030303" pitchFamily="18" charset="0"/>
              </a:rPr>
              <a:t>Восстания и смена власти: переход от Цинь к Хань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4A7193AF-2A88-D91A-8AE0-1152EF53E202}"/>
              </a:ext>
            </a:extLst>
          </p:cNvPr>
          <p:cNvSpPr/>
          <p:nvPr/>
        </p:nvSpPr>
        <p:spPr>
          <a:xfrm>
            <a:off x="609600" y="949452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B065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FAE94B12-3D1E-4B74-838F-175E34F25F84}"/>
              </a:ext>
            </a:extLst>
          </p:cNvPr>
          <p:cNvCxnSpPr/>
          <p:nvPr/>
        </p:nvCxnSpPr>
        <p:spPr>
          <a:xfrm>
            <a:off x="1041400" y="1051052"/>
            <a:ext cx="1397000" cy="0"/>
          </a:xfrm>
          <a:prstGeom prst="line">
            <a:avLst/>
          </a:prstGeom>
          <a:ln w="9525">
            <a:solidFill>
              <a:srgbClr val="B065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40C555D9-4879-8DDC-ED39-3F9C4D6059F2}"/>
              </a:ext>
            </a:extLst>
          </p:cNvPr>
          <p:cNvSpPr/>
          <p:nvPr/>
        </p:nvSpPr>
        <p:spPr>
          <a:xfrm>
            <a:off x="2489200" y="1012952"/>
            <a:ext cx="76200" cy="762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Han Yangling warrior figurine" descr="Голова глиняной фигуры воина из мавзолея Янлин императора Цзин-ди (157–141 гг. до н. э.), империя Хань. Музей мавзолея Янлин">
            <a:extLst>
              <a:ext uri="{FF2B5EF4-FFF2-40B4-BE49-F238E27FC236}">
                <a16:creationId xmlns:a16="http://schemas.microsoft.com/office/drawing/2014/main" id="{D509AB59-C3B9-52BF-B809-27340F231A1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400" y="1305052"/>
            <a:ext cx="3302000" cy="4622800"/>
          </a:xfrm>
          <a:prstGeom prst="roundRect">
            <a:avLst>
              <a:gd name="adj" fmla="val 4000"/>
            </a:avLst>
          </a:prstGeom>
          <a:ln w="9525">
            <a:solidFill>
              <a:srgbClr val="B0653D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Rebellions">
            <a:extLst>
              <a:ext uri="{FF2B5EF4-FFF2-40B4-BE49-F238E27FC236}">
                <a16:creationId xmlns:a16="http://schemas.microsoft.com/office/drawing/2014/main" id="{87E55119-1B36-3C68-60DB-CCD9D0BADBCA}"/>
              </a:ext>
            </a:extLst>
          </p:cNvPr>
          <p:cNvSpPr txBox="1"/>
          <p:nvPr/>
        </p:nvSpPr>
        <p:spPr>
          <a:xfrm>
            <a:off x="1168400" y="1381252"/>
            <a:ext cx="6705600" cy="1706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B03A2E"/>
                </a:solidFill>
                <a:latin typeface="Constantia" panose="02030602050306030303" pitchFamily="18" charset="0"/>
              </a:rPr>
              <a:t>В 210 году до н.э.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в Китае начались </a:t>
            </a:r>
            <a:r>
              <a:rPr lang="ru-RU" sz="2200" b="1" dirty="0">
                <a:solidFill>
                  <a:srgbClr val="1C2333"/>
                </a:solidFill>
                <a:latin typeface="Calibri" panose="020F0502020204030204" pitchFamily="34" charset="0"/>
              </a:rPr>
              <a:t>массовые восстания против династии Цинь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. Основными причинами стали тяжёлые налоги, постоянные военные кампании и суровая политика, что вызвало народное недовольство и ослабило власть императора.</a:t>
            </a:r>
          </a:p>
        </p:txBody>
      </p:sp>
      <p:cxnSp>
        <p:nvCxnSpPr>
          <p:cNvPr id="9" name="Arrow">
            <a:extLst>
              <a:ext uri="{FF2B5EF4-FFF2-40B4-BE49-F238E27FC236}">
                <a16:creationId xmlns:a16="http://schemas.microsoft.com/office/drawing/2014/main" id="{D2A52E01-0B2B-0E8D-CD00-8D02DC44AFCF}"/>
              </a:ext>
            </a:extLst>
          </p:cNvPr>
          <p:cNvCxnSpPr/>
          <p:nvPr/>
        </p:nvCxnSpPr>
        <p:spPr>
          <a:xfrm>
            <a:off x="838200" y="3138932"/>
            <a:ext cx="0" cy="381000"/>
          </a:xfrm>
          <a:prstGeom prst="line">
            <a:avLst/>
          </a:prstGeom>
          <a:ln w="19050">
            <a:solidFill>
              <a:srgbClr val="B0653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Liu Bang">
            <a:extLst>
              <a:ext uri="{FF2B5EF4-FFF2-40B4-BE49-F238E27FC236}">
                <a16:creationId xmlns:a16="http://schemas.microsoft.com/office/drawing/2014/main" id="{DDDB336C-A29A-B83D-AA2D-3E56CA3CC888}"/>
              </a:ext>
            </a:extLst>
          </p:cNvPr>
          <p:cNvSpPr txBox="1"/>
          <p:nvPr/>
        </p:nvSpPr>
        <p:spPr>
          <a:xfrm>
            <a:off x="1168400" y="3646932"/>
            <a:ext cx="6705600" cy="1706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1C2333"/>
                </a:solidFill>
                <a:latin typeface="Calibri" panose="020F0502020204030204" pitchFamily="34" charset="0"/>
              </a:rPr>
              <a:t>Лю Бан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восстал против угнетения и сумел объединить разрозненные силы. </a:t>
            </a:r>
            <a:r>
              <a:rPr lang="ru-RU" sz="2400" b="1" dirty="0">
                <a:solidFill>
                  <a:srgbClr val="B03A2E"/>
                </a:solidFill>
                <a:latin typeface="Constantia" panose="02030602050306030303" pitchFamily="18" charset="0"/>
              </a:rPr>
              <a:t>В 202 году до н.э.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он провозгласил основание </a:t>
            </a:r>
            <a:r>
              <a:rPr lang="ru-RU" sz="2200" b="1" dirty="0">
                <a:solidFill>
                  <a:srgbClr val="3D7A66"/>
                </a:solidFill>
                <a:latin typeface="Calibri" panose="020F0502020204030204" pitchFamily="34" charset="0"/>
              </a:rPr>
              <a:t>династии Хань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, которая ввела реформы, укрепила государство и обеспечила социальную стабильность на долгие годы.</a:t>
            </a:r>
          </a:p>
        </p:txBody>
      </p:sp>
      <p:cxnSp>
        <p:nvCxnSpPr>
          <p:cNvPr id="11" name="Time line">
            <a:extLst>
              <a:ext uri="{FF2B5EF4-FFF2-40B4-BE49-F238E27FC236}">
                <a16:creationId xmlns:a16="http://schemas.microsoft.com/office/drawing/2014/main" id="{A5755CEE-2BC0-03DF-D1E9-72DAC21B7AEF}"/>
              </a:ext>
            </a:extLst>
          </p:cNvPr>
          <p:cNvCxnSpPr/>
          <p:nvPr/>
        </p:nvCxnSpPr>
        <p:spPr>
          <a:xfrm>
            <a:off x="838200" y="1609852"/>
            <a:ext cx="0" cy="1452880"/>
          </a:xfrm>
          <a:prstGeom prst="line">
            <a:avLst/>
          </a:prstGeom>
          <a:ln w="15875">
            <a:solidFill>
              <a:srgbClr val="B065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Time line">
            <a:extLst>
              <a:ext uri="{FF2B5EF4-FFF2-40B4-BE49-F238E27FC236}">
                <a16:creationId xmlns:a16="http://schemas.microsoft.com/office/drawing/2014/main" id="{7320F9ED-68FB-3CCF-E2FF-681BADC0815E}"/>
              </a:ext>
            </a:extLst>
          </p:cNvPr>
          <p:cNvCxnSpPr/>
          <p:nvPr/>
        </p:nvCxnSpPr>
        <p:spPr>
          <a:xfrm>
            <a:off x="838200" y="3875532"/>
            <a:ext cx="0" cy="1452880"/>
          </a:xfrm>
          <a:prstGeom prst="line">
            <a:avLst/>
          </a:prstGeom>
          <a:ln w="15875">
            <a:solidFill>
              <a:srgbClr val="B065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Marker">
            <a:extLst>
              <a:ext uri="{FF2B5EF4-FFF2-40B4-BE49-F238E27FC236}">
                <a16:creationId xmlns:a16="http://schemas.microsoft.com/office/drawing/2014/main" id="{6883860F-FCA3-9431-4080-C8DECBEBF8EE}"/>
              </a:ext>
            </a:extLst>
          </p:cNvPr>
          <p:cNvSpPr/>
          <p:nvPr/>
        </p:nvSpPr>
        <p:spPr>
          <a:xfrm>
            <a:off x="749300" y="1444752"/>
            <a:ext cx="177800" cy="177800"/>
          </a:xfrm>
          <a:prstGeom prst="ellipse">
            <a:avLst/>
          </a:prstGeom>
          <a:solidFill>
            <a:srgbClr val="B03A2E"/>
          </a:solidFill>
          <a:ln w="19050">
            <a:solidFill>
              <a:srgbClr val="F3E6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arker">
            <a:extLst>
              <a:ext uri="{FF2B5EF4-FFF2-40B4-BE49-F238E27FC236}">
                <a16:creationId xmlns:a16="http://schemas.microsoft.com/office/drawing/2014/main" id="{1F8F7591-9127-8F7A-E57B-4B6044D8F978}"/>
              </a:ext>
            </a:extLst>
          </p:cNvPr>
          <p:cNvSpPr/>
          <p:nvPr/>
        </p:nvSpPr>
        <p:spPr>
          <a:xfrm>
            <a:off x="749300" y="3710432"/>
            <a:ext cx="177800" cy="177800"/>
          </a:xfrm>
          <a:prstGeom prst="ellipse">
            <a:avLst/>
          </a:prstGeom>
          <a:solidFill>
            <a:srgbClr val="3D7A66"/>
          </a:solidFill>
          <a:ln w="19050">
            <a:solidFill>
              <a:srgbClr val="F3E6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E7675956-E4DA-BB03-CD51-A4C238F78E2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033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E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A979AB3-A9D6-5422-AF07-A37B40ACD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104241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C2333"/>
                </a:solidFill>
                <a:latin typeface="Constantia" panose="02030602050306030303" pitchFamily="18" charset="0"/>
              </a:rPr>
              <a:t>Структура населения и социальные классы в период династии Хань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3ECA48CC-0EE8-ECAE-6CA5-59B4976E4F23}"/>
              </a:ext>
            </a:extLst>
          </p:cNvPr>
          <p:cNvSpPr/>
          <p:nvPr/>
        </p:nvSpPr>
        <p:spPr>
          <a:xfrm>
            <a:off x="609600" y="1499616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3D7A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B580AE09-A92B-287C-B6EC-A317C810A821}"/>
              </a:ext>
            </a:extLst>
          </p:cNvPr>
          <p:cNvCxnSpPr/>
          <p:nvPr/>
        </p:nvCxnSpPr>
        <p:spPr>
          <a:xfrm>
            <a:off x="1041400" y="1601216"/>
            <a:ext cx="1397000" cy="0"/>
          </a:xfrm>
          <a:prstGeom prst="line">
            <a:avLst/>
          </a:prstGeom>
          <a:ln w="9525">
            <a:solidFill>
              <a:srgbClr val="3D7A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F6F99A1B-C28B-31EE-27BB-104B525EE44F}"/>
              </a:ext>
            </a:extLst>
          </p:cNvPr>
          <p:cNvSpPr/>
          <p:nvPr/>
        </p:nvSpPr>
        <p:spPr>
          <a:xfrm>
            <a:off x="2489200" y="1563116"/>
            <a:ext cx="76200" cy="762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Population">
            <a:extLst>
              <a:ext uri="{FF2B5EF4-FFF2-40B4-BE49-F238E27FC236}">
                <a16:creationId xmlns:a16="http://schemas.microsoft.com/office/drawing/2014/main" id="{9DF9E537-A28D-49AF-AC2A-25D968AD15D9}"/>
              </a:ext>
            </a:extLst>
          </p:cNvPr>
          <p:cNvSpPr txBox="1"/>
          <p:nvPr/>
        </p:nvSpPr>
        <p:spPr>
          <a:xfrm>
            <a:off x="609600" y="1804416"/>
            <a:ext cx="4826000" cy="27528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  <a:spcAft>
                <a:spcPts val="1200"/>
              </a:spcAft>
            </a:pPr>
            <a:r>
              <a:rPr lang="ru-RU" sz="2100" b="1" dirty="0">
                <a:solidFill>
                  <a:srgbClr val="3D7A66"/>
                </a:solidFill>
                <a:latin typeface="Calibri" panose="020F0502020204030204" pitchFamily="34" charset="0"/>
              </a:rPr>
              <a:t>Крестьянство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составляло основу экономической и социальной структуры, обеспечивая продовольственную безопасность.</a:t>
            </a:r>
          </a:p>
          <a:p>
            <a:pPr>
              <a:lnSpc>
                <a:spcPct val="102000"/>
              </a:lnSpc>
              <a:spcAft>
                <a:spcPts val="1200"/>
              </a:spcAft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Большинство населения занималось </a:t>
            </a:r>
            <a:r>
              <a:rPr lang="ru-RU" sz="2100" b="1" dirty="0">
                <a:solidFill>
                  <a:srgbClr val="3D7A66"/>
                </a:solidFill>
                <a:latin typeface="Calibri" panose="020F0502020204030204" pitchFamily="34" charset="0"/>
              </a:rPr>
              <a:t>земледелием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, в то время как меньшинства контролировали торговлю, власть и обслуживали хозяйство.</a:t>
            </a:r>
          </a:p>
        </p:txBody>
      </p:sp>
      <p:pic>
        <p:nvPicPr>
          <p:cNvPr id="8" name="Han pottery paddy field model" descr="Глиняная модель рисового поля, Восточная Хань (25–220 гг. н. э.). Музей Гуанчжоу">
            <a:extLst>
              <a:ext uri="{FF2B5EF4-FFF2-40B4-BE49-F238E27FC236}">
                <a16:creationId xmlns:a16="http://schemas.microsoft.com/office/drawing/2014/main" id="{CB122F30-76F3-4C1A-CC93-5A0C010CD3B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760468"/>
            <a:ext cx="2286000" cy="1270000"/>
          </a:xfrm>
          <a:prstGeom prst="roundRect">
            <a:avLst>
              <a:gd name="adj" fmla="val 5000"/>
            </a:avLst>
          </a:prstGeom>
          <a:ln w="9525">
            <a:solidFill>
              <a:srgbClr val="3D7A6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Legend key">
            <a:extLst>
              <a:ext uri="{FF2B5EF4-FFF2-40B4-BE49-F238E27FC236}">
                <a16:creationId xmlns:a16="http://schemas.microsoft.com/office/drawing/2014/main" id="{277E571B-02F2-5B1C-F234-21467709049F}"/>
              </a:ext>
            </a:extLst>
          </p:cNvPr>
          <p:cNvSpPr/>
          <p:nvPr/>
        </p:nvSpPr>
        <p:spPr>
          <a:xfrm>
            <a:off x="9220200" y="2312416"/>
            <a:ext cx="254000" cy="177800"/>
          </a:xfrm>
          <a:prstGeom prst="rect">
            <a:avLst/>
          </a:prstGeom>
          <a:solidFill>
            <a:srgbClr val="3D7A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Legend key">
            <a:extLst>
              <a:ext uri="{FF2B5EF4-FFF2-40B4-BE49-F238E27FC236}">
                <a16:creationId xmlns:a16="http://schemas.microsoft.com/office/drawing/2014/main" id="{13753129-6B1F-8153-347D-1D11F512CEA3}"/>
              </a:ext>
            </a:extLst>
          </p:cNvPr>
          <p:cNvSpPr/>
          <p:nvPr/>
        </p:nvSpPr>
        <p:spPr>
          <a:xfrm>
            <a:off x="9220200" y="3049016"/>
            <a:ext cx="254000" cy="177800"/>
          </a:xfrm>
          <a:prstGeom prst="rect">
            <a:avLst/>
          </a:prstGeom>
          <a:solidFill>
            <a:srgbClr val="1C233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Legend key">
            <a:extLst>
              <a:ext uri="{FF2B5EF4-FFF2-40B4-BE49-F238E27FC236}">
                <a16:creationId xmlns:a16="http://schemas.microsoft.com/office/drawing/2014/main" id="{D8E14D41-58E6-8EC3-D08E-DDD9D55038A1}"/>
              </a:ext>
            </a:extLst>
          </p:cNvPr>
          <p:cNvSpPr/>
          <p:nvPr/>
        </p:nvSpPr>
        <p:spPr>
          <a:xfrm>
            <a:off x="9220200" y="3785616"/>
            <a:ext cx="254000" cy="177800"/>
          </a:xfrm>
          <a:prstGeom prst="rect">
            <a:avLst/>
          </a:prstGeom>
          <a:solidFill>
            <a:srgbClr val="CFB47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Legend key">
            <a:extLst>
              <a:ext uri="{FF2B5EF4-FFF2-40B4-BE49-F238E27FC236}">
                <a16:creationId xmlns:a16="http://schemas.microsoft.com/office/drawing/2014/main" id="{01A01A61-AD41-AF1C-679B-D12428757EEE}"/>
              </a:ext>
            </a:extLst>
          </p:cNvPr>
          <p:cNvSpPr/>
          <p:nvPr/>
        </p:nvSpPr>
        <p:spPr>
          <a:xfrm>
            <a:off x="9220200" y="4522216"/>
            <a:ext cx="254000" cy="177800"/>
          </a:xfrm>
          <a:prstGeom prst="rect">
            <a:avLst/>
          </a:prstGeom>
          <a:solidFill>
            <a:srgbClr val="B0653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Legend 1">
            <a:extLst>
              <a:ext uri="{FF2B5EF4-FFF2-40B4-BE49-F238E27FC236}">
                <a16:creationId xmlns:a16="http://schemas.microsoft.com/office/drawing/2014/main" id="{89266BA2-D357-2245-0C7A-2CE22379CE2D}"/>
              </a:ext>
            </a:extLst>
          </p:cNvPr>
          <p:cNvSpPr txBox="1"/>
          <p:nvPr/>
        </p:nvSpPr>
        <p:spPr>
          <a:xfrm>
            <a:off x="9575800" y="2236216"/>
            <a:ext cx="20066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1900" dirty="0">
                <a:solidFill>
                  <a:srgbClr val="2B2A2C"/>
                </a:solidFill>
                <a:latin typeface="Calibri" panose="020F0502020204030204" pitchFamily="34" charset="0"/>
              </a:rPr>
              <a:t>Крестьяне</a:t>
            </a:r>
          </a:p>
        </p:txBody>
      </p:sp>
      <p:sp>
        <p:nvSpPr>
          <p:cNvPr id="14" name="Legend 2">
            <a:extLst>
              <a:ext uri="{FF2B5EF4-FFF2-40B4-BE49-F238E27FC236}">
                <a16:creationId xmlns:a16="http://schemas.microsoft.com/office/drawing/2014/main" id="{FB09E74D-FE38-99DF-3F5A-63CBA400FBAB}"/>
              </a:ext>
            </a:extLst>
          </p:cNvPr>
          <p:cNvSpPr txBox="1"/>
          <p:nvPr/>
        </p:nvSpPr>
        <p:spPr>
          <a:xfrm>
            <a:off x="9575800" y="2972816"/>
            <a:ext cx="20066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1900" dirty="0">
                <a:solidFill>
                  <a:srgbClr val="2B2A2C"/>
                </a:solidFill>
                <a:latin typeface="Calibri" panose="020F0502020204030204" pitchFamily="34" charset="0"/>
              </a:rPr>
              <a:t>Купцы и ремесленники</a:t>
            </a:r>
          </a:p>
        </p:txBody>
      </p:sp>
      <p:sp>
        <p:nvSpPr>
          <p:cNvPr id="15" name="Legend 3">
            <a:extLst>
              <a:ext uri="{FF2B5EF4-FFF2-40B4-BE49-F238E27FC236}">
                <a16:creationId xmlns:a16="http://schemas.microsoft.com/office/drawing/2014/main" id="{F5769D38-2F9A-28DD-8E7F-A5DF2DA1EE61}"/>
              </a:ext>
            </a:extLst>
          </p:cNvPr>
          <p:cNvSpPr txBox="1"/>
          <p:nvPr/>
        </p:nvSpPr>
        <p:spPr>
          <a:xfrm>
            <a:off x="9575800" y="3709416"/>
            <a:ext cx="20066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1900" dirty="0">
                <a:solidFill>
                  <a:srgbClr val="2B2A2C"/>
                </a:solidFill>
                <a:latin typeface="Calibri" panose="020F0502020204030204" pitchFamily="34" charset="0"/>
              </a:rPr>
              <a:t>Знати и чиновники</a:t>
            </a:r>
          </a:p>
        </p:txBody>
      </p:sp>
      <p:sp>
        <p:nvSpPr>
          <p:cNvPr id="16" name="Legend 4">
            <a:extLst>
              <a:ext uri="{FF2B5EF4-FFF2-40B4-BE49-F238E27FC236}">
                <a16:creationId xmlns:a16="http://schemas.microsoft.com/office/drawing/2014/main" id="{7A08A09D-4D43-2F7E-5A85-1C3EECC0058E}"/>
              </a:ext>
            </a:extLst>
          </p:cNvPr>
          <p:cNvSpPr txBox="1"/>
          <p:nvPr/>
        </p:nvSpPr>
        <p:spPr>
          <a:xfrm>
            <a:off x="9575800" y="4446016"/>
            <a:ext cx="20066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1900" dirty="0">
                <a:solidFill>
                  <a:srgbClr val="2B2A2C"/>
                </a:solidFill>
                <a:latin typeface="Calibri" panose="020F0502020204030204" pitchFamily="34" charset="0"/>
              </a:rPr>
              <a:t>Государственные рабы</a:t>
            </a:r>
          </a:p>
        </p:txBody>
      </p:sp>
      <p:sp>
        <p:nvSpPr>
          <p:cNvPr id="17" name="Sector peasants">
            <a:extLst>
              <a:ext uri="{FF2B5EF4-FFF2-40B4-BE49-F238E27FC236}">
                <a16:creationId xmlns:a16="http://schemas.microsoft.com/office/drawing/2014/main" id="{15D41FE5-9E0E-1BD8-7848-A1D47EB8891F}"/>
              </a:ext>
            </a:extLst>
          </p:cNvPr>
          <p:cNvSpPr/>
          <p:nvPr/>
        </p:nvSpPr>
        <p:spPr>
          <a:xfrm>
            <a:off x="5689600" y="2058416"/>
            <a:ext cx="2997200" cy="2997200"/>
          </a:xfrm>
          <a:prstGeom prst="pie">
            <a:avLst>
              <a:gd name="adj1" fmla="val 16200000"/>
              <a:gd name="adj2" fmla="val 9720000"/>
            </a:avLst>
          </a:prstGeom>
          <a:solidFill>
            <a:srgbClr val="3D7A66"/>
          </a:solidFill>
          <a:ln w="19050">
            <a:solidFill>
              <a:srgbClr val="FBF6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Sector merchants and craftsmen">
            <a:extLst>
              <a:ext uri="{FF2B5EF4-FFF2-40B4-BE49-F238E27FC236}">
                <a16:creationId xmlns:a16="http://schemas.microsoft.com/office/drawing/2014/main" id="{3CEFCCC8-FBB7-6CD6-75D1-12F694B765AC}"/>
              </a:ext>
            </a:extLst>
          </p:cNvPr>
          <p:cNvSpPr/>
          <p:nvPr/>
        </p:nvSpPr>
        <p:spPr>
          <a:xfrm>
            <a:off x="5689600" y="2058416"/>
            <a:ext cx="2997200" cy="2997200"/>
          </a:xfrm>
          <a:prstGeom prst="pie">
            <a:avLst>
              <a:gd name="adj1" fmla="val 9720000"/>
              <a:gd name="adj2" fmla="val 12960000"/>
            </a:avLst>
          </a:prstGeom>
          <a:solidFill>
            <a:srgbClr val="1C2333"/>
          </a:solidFill>
          <a:ln w="19050">
            <a:solidFill>
              <a:srgbClr val="FBF6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Sector nobles and officials">
            <a:extLst>
              <a:ext uri="{FF2B5EF4-FFF2-40B4-BE49-F238E27FC236}">
                <a16:creationId xmlns:a16="http://schemas.microsoft.com/office/drawing/2014/main" id="{84DA1801-A7BC-61FD-5179-12B3B919FC5B}"/>
              </a:ext>
            </a:extLst>
          </p:cNvPr>
          <p:cNvSpPr/>
          <p:nvPr/>
        </p:nvSpPr>
        <p:spPr>
          <a:xfrm>
            <a:off x="5689600" y="2058416"/>
            <a:ext cx="2997200" cy="2997200"/>
          </a:xfrm>
          <a:prstGeom prst="pie">
            <a:avLst>
              <a:gd name="adj1" fmla="val 12960000"/>
              <a:gd name="adj2" fmla="val 15090000"/>
            </a:avLst>
          </a:prstGeom>
          <a:solidFill>
            <a:srgbClr val="CFB47C"/>
          </a:solidFill>
          <a:ln w="19050">
            <a:solidFill>
              <a:srgbClr val="FBF6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Sector state slaves">
            <a:extLst>
              <a:ext uri="{FF2B5EF4-FFF2-40B4-BE49-F238E27FC236}">
                <a16:creationId xmlns:a16="http://schemas.microsoft.com/office/drawing/2014/main" id="{866FF676-92D8-E889-F244-30A3DB49EDC2}"/>
              </a:ext>
            </a:extLst>
          </p:cNvPr>
          <p:cNvSpPr/>
          <p:nvPr/>
        </p:nvSpPr>
        <p:spPr>
          <a:xfrm>
            <a:off x="5689600" y="2058416"/>
            <a:ext cx="2997200" cy="2997200"/>
          </a:xfrm>
          <a:prstGeom prst="pie">
            <a:avLst>
              <a:gd name="adj1" fmla="val 15090000"/>
              <a:gd name="adj2" fmla="val 16200000"/>
            </a:avLst>
          </a:prstGeom>
          <a:solidFill>
            <a:srgbClr val="B0653D"/>
          </a:solidFill>
          <a:ln w="19050">
            <a:solidFill>
              <a:srgbClr val="FBF6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Pie ring">
            <a:extLst>
              <a:ext uri="{FF2B5EF4-FFF2-40B4-BE49-F238E27FC236}">
                <a16:creationId xmlns:a16="http://schemas.microsoft.com/office/drawing/2014/main" id="{40EBFEEA-26BD-7C73-EADB-41B824498240}"/>
              </a:ext>
            </a:extLst>
          </p:cNvPr>
          <p:cNvSpPr/>
          <p:nvPr/>
        </p:nvSpPr>
        <p:spPr>
          <a:xfrm>
            <a:off x="5613400" y="1982216"/>
            <a:ext cx="3149600" cy="3149600"/>
          </a:xfrm>
          <a:prstGeom prst="ellipse">
            <a:avLst/>
          </a:prstGeom>
          <a:noFill/>
          <a:ln w="9525" cap="flat" cmpd="sng" algn="ctr">
            <a:solidFill>
              <a:srgbClr val="A27B3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Chart source line">
            <a:extLst>
              <a:ext uri="{FF2B5EF4-FFF2-40B4-BE49-F238E27FC236}">
                <a16:creationId xmlns:a16="http://schemas.microsoft.com/office/drawing/2014/main" id="{D4AEB97A-4526-B5B4-A3A9-4AFA5A9B059A}"/>
              </a:ext>
            </a:extLst>
          </p:cNvPr>
          <p:cNvSpPr txBox="1"/>
          <p:nvPr/>
        </p:nvSpPr>
        <p:spPr>
          <a:xfrm>
            <a:off x="5334000" y="5258816"/>
            <a:ext cx="62484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i="1" dirty="0">
                <a:solidFill>
                  <a:srgbClr val="6E6457"/>
                </a:solidFill>
                <a:latin typeface="Constantia" panose="02030602050306030303" pitchFamily="18" charset="0"/>
              </a:rPr>
              <a:t>Исторические исследования периода Хань</a:t>
            </a:r>
          </a:p>
        </p:txBody>
      </p:sp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E7285AE3-006C-1273-9B4C-D77038053F5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027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924E6D6-89CD-C2D8-4614-6A585C258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104241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F3ECDD"/>
                </a:solidFill>
                <a:latin typeface="Constantia" panose="02030602050306030303" pitchFamily="18" charset="0"/>
              </a:rPr>
              <a:t>Терракотовая армия: археологическое открытие и значение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890BEE16-877C-87AE-2890-97472368FF3E}"/>
              </a:ext>
            </a:extLst>
          </p:cNvPr>
          <p:cNvSpPr/>
          <p:nvPr/>
        </p:nvSpPr>
        <p:spPr>
          <a:xfrm>
            <a:off x="609600" y="1499616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FB4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D1B4FA62-CCC9-07F0-2E28-6173536A1F7C}"/>
              </a:ext>
            </a:extLst>
          </p:cNvPr>
          <p:cNvCxnSpPr/>
          <p:nvPr/>
        </p:nvCxnSpPr>
        <p:spPr>
          <a:xfrm>
            <a:off x="1041400" y="1601216"/>
            <a:ext cx="1397000" cy="0"/>
          </a:xfrm>
          <a:prstGeom prst="line">
            <a:avLst/>
          </a:prstGeom>
          <a:ln w="9525">
            <a:solidFill>
              <a:srgbClr val="CFB4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19D7674D-819C-438E-57CC-212D6E7CB3BC}"/>
              </a:ext>
            </a:extLst>
          </p:cNvPr>
          <p:cNvSpPr/>
          <p:nvPr/>
        </p:nvSpPr>
        <p:spPr>
          <a:xfrm>
            <a:off x="2489200" y="1563116"/>
            <a:ext cx="76200" cy="762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Terracotta Army - kneeling archer" descr="Коленопреклонённый лучник Терракотовой армии, империя Цинь, конец III в. до н. э. Музей мавзолея Цинь Шихуанди. Фото Г. Тодда">
            <a:extLst>
              <a:ext uri="{FF2B5EF4-FFF2-40B4-BE49-F238E27FC236}">
                <a16:creationId xmlns:a16="http://schemas.microsoft.com/office/drawing/2014/main" id="{1924A441-1CFF-BFFE-1860-FBFD153317A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29816"/>
            <a:ext cx="2540000" cy="4775200"/>
          </a:xfrm>
          <a:prstGeom prst="roundRect">
            <a:avLst>
              <a:gd name="adj" fmla="val 4000"/>
            </a:avLst>
          </a:prstGeom>
          <a:ln w="9525">
            <a:solidFill>
              <a:srgbClr val="CFB47C"/>
            </a:solidFill>
          </a:ln>
        </p:spPr>
      </p:pic>
      <p:pic>
        <p:nvPicPr>
          <p:cNvPr id="9" name="Terracotta Army - pit 1" descr="Яма № 1 Терракотовой армии у мавзолея Цинь Шихуанди (Линьтун, Сиань). Фото 2017 г.">
            <a:extLst>
              <a:ext uri="{FF2B5EF4-FFF2-40B4-BE49-F238E27FC236}">
                <a16:creationId xmlns:a16="http://schemas.microsoft.com/office/drawing/2014/main" id="{FB05FB40-D9AA-ABB9-D7C9-4C3E2B2B355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200" y="1829816"/>
            <a:ext cx="8204200" cy="2032000"/>
          </a:xfrm>
          <a:prstGeom prst="roundRect">
            <a:avLst>
              <a:gd name="adj" fmla="val 4000"/>
            </a:avLst>
          </a:prstGeom>
          <a:ln w="9525">
            <a:solidFill>
              <a:srgbClr val="CFB47C"/>
            </a:solidFill>
          </a:ln>
        </p:spPr>
      </p:pic>
      <p:sp>
        <p:nvSpPr>
          <p:cNvPr id="10" name="Discovery">
            <a:extLst>
              <a:ext uri="{FF2B5EF4-FFF2-40B4-BE49-F238E27FC236}">
                <a16:creationId xmlns:a16="http://schemas.microsoft.com/office/drawing/2014/main" id="{ECCDF5C2-F73E-C826-EAD8-D7F270311786}"/>
              </a:ext>
            </a:extLst>
          </p:cNvPr>
          <p:cNvSpPr txBox="1"/>
          <p:nvPr/>
        </p:nvSpPr>
        <p:spPr>
          <a:xfrm>
            <a:off x="3378200" y="4065016"/>
            <a:ext cx="3962400" cy="2057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CFB47C"/>
                </a:solidFill>
                <a:latin typeface="Constantia" panose="02030602050306030303" pitchFamily="18" charset="0"/>
              </a:rPr>
              <a:t>В 1974 году</a:t>
            </a:r>
            <a:r>
              <a:rPr lang="ru-RU" sz="1900" dirty="0">
                <a:solidFill>
                  <a:srgbClr val="EDE6D6"/>
                </a:solidFill>
                <a:latin typeface="Calibri" panose="020F0502020204030204" pitchFamily="34" charset="0"/>
              </a:rPr>
              <a:t> в гробнице императора Цинь Шихуанди была обнаружена Терракотовая армия — </a:t>
            </a:r>
            <a:r>
              <a:rPr lang="ru-RU" sz="1900" b="1" dirty="0">
                <a:solidFill>
                  <a:srgbClr val="FFFFFF"/>
                </a:solidFill>
                <a:latin typeface="Calibri" panose="020F0502020204030204" pitchFamily="34" charset="0"/>
              </a:rPr>
              <a:t>около 8000 глиняных фигурок воинов</a:t>
            </a:r>
            <a:r>
              <a:rPr lang="ru-RU" sz="1900" dirty="0">
                <a:solidFill>
                  <a:srgbClr val="EDE6D6"/>
                </a:solidFill>
                <a:latin typeface="Calibri" panose="020F0502020204030204" pitchFamily="34" charset="0"/>
              </a:rPr>
              <a:t>, каждая со своим особенным лицом. Все они вооружены </a:t>
            </a:r>
            <a:r>
              <a:rPr lang="ru-RU" sz="1900" b="1" dirty="0">
                <a:solidFill>
                  <a:srgbClr val="FFFFFF"/>
                </a:solidFill>
                <a:latin typeface="Calibri" panose="020F0502020204030204" pitchFamily="34" charset="0"/>
              </a:rPr>
              <a:t>настоящим бронзовым оружием</a:t>
            </a:r>
            <a:r>
              <a:rPr lang="ru-RU" sz="19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1" name="Meaning">
            <a:extLst>
              <a:ext uri="{FF2B5EF4-FFF2-40B4-BE49-F238E27FC236}">
                <a16:creationId xmlns:a16="http://schemas.microsoft.com/office/drawing/2014/main" id="{F9923409-CC73-41E3-7071-2A3BC9CB4732}"/>
              </a:ext>
            </a:extLst>
          </p:cNvPr>
          <p:cNvSpPr txBox="1"/>
          <p:nvPr/>
        </p:nvSpPr>
        <p:spPr>
          <a:xfrm>
            <a:off x="7620000" y="4065016"/>
            <a:ext cx="3962400" cy="2316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EDE6D6"/>
                </a:solidFill>
                <a:latin typeface="Calibri" panose="020F0502020204030204" pitchFamily="34" charset="0"/>
              </a:rPr>
              <a:t>Эта армия символизировала </a:t>
            </a:r>
            <a:r>
              <a:rPr lang="ru-RU" sz="1900" b="1" dirty="0">
                <a:solidFill>
                  <a:srgbClr val="FFFFFF"/>
                </a:solidFill>
                <a:latin typeface="Calibri" panose="020F0502020204030204" pitchFamily="34" charset="0"/>
              </a:rPr>
              <a:t>могущество императора</a:t>
            </a:r>
            <a:r>
              <a:rPr lang="ru-RU" sz="1900" dirty="0">
                <a:solidFill>
                  <a:srgbClr val="EDE6D6"/>
                </a:solidFill>
                <a:latin typeface="Calibri" panose="020F0502020204030204" pitchFamily="34" charset="0"/>
              </a:rPr>
              <a:t> и предназначалась для </a:t>
            </a:r>
            <a:r>
              <a:rPr lang="ru-RU" sz="1900" b="1" dirty="0">
                <a:solidFill>
                  <a:srgbClr val="CFB47C"/>
                </a:solidFill>
                <a:latin typeface="Calibri" panose="020F0502020204030204" pitchFamily="34" charset="0"/>
              </a:rPr>
              <a:t>защиты его в загробном мире</a:t>
            </a:r>
            <a:r>
              <a:rPr lang="ru-RU" sz="1900" dirty="0">
                <a:solidFill>
                  <a:srgbClr val="EDE6D6"/>
                </a:solidFill>
                <a:latin typeface="Calibri" panose="020F0502020204030204" pitchFamily="34" charset="0"/>
              </a:rPr>
              <a:t>. Археологические находки включают фото раскопок и детальные изображения воинов, что подчеркивает масштабы и важность открытия.</a:t>
            </a:r>
          </a:p>
        </p:txBody>
      </p:sp>
      <p:cxnSp>
        <p:nvCxnSpPr>
          <p:cNvPr id="12" name="Column rule">
            <a:extLst>
              <a:ext uri="{FF2B5EF4-FFF2-40B4-BE49-F238E27FC236}">
                <a16:creationId xmlns:a16="http://schemas.microsoft.com/office/drawing/2014/main" id="{0B363370-DC25-A616-B4E7-C32A69A41009}"/>
              </a:ext>
            </a:extLst>
          </p:cNvPr>
          <p:cNvCxnSpPr/>
          <p:nvPr/>
        </p:nvCxnSpPr>
        <p:spPr>
          <a:xfrm>
            <a:off x="7480300" y="4115816"/>
            <a:ext cx="0" cy="2214880"/>
          </a:xfrm>
          <a:prstGeom prst="line">
            <a:avLst/>
          </a:prstGeom>
          <a:ln w="9525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0A294B78-95C2-21F2-2BB5-E62090B1746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783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2DA9BC7-C643-58DA-6B25-42DC87846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44881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100" b="1" dirty="0">
                <a:solidFill>
                  <a:srgbClr val="1C2333"/>
                </a:solidFill>
                <a:latin typeface="Constantia" panose="02030602050306030303" pitchFamily="18" charset="0"/>
              </a:rPr>
              <a:t>Культурное и религиозное развитие при династии Хань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9D37ABE2-31CB-7160-4D1B-42492B87BAD8}"/>
              </a:ext>
            </a:extLst>
          </p:cNvPr>
          <p:cNvSpPr/>
          <p:nvPr/>
        </p:nvSpPr>
        <p:spPr>
          <a:xfrm>
            <a:off x="609600" y="906018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2637EBE4-5221-AA04-A1F4-C027F36E8834}"/>
              </a:ext>
            </a:extLst>
          </p:cNvPr>
          <p:cNvCxnSpPr/>
          <p:nvPr/>
        </p:nvCxnSpPr>
        <p:spPr>
          <a:xfrm>
            <a:off x="1041400" y="1007618"/>
            <a:ext cx="1397000" cy="0"/>
          </a:xfrm>
          <a:prstGeom prst="line">
            <a:avLst/>
          </a:prstGeom>
          <a:ln w="9525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6DD26741-E96D-ADCB-02F1-F6BAACA12A50}"/>
              </a:ext>
            </a:extLst>
          </p:cNvPr>
          <p:cNvSpPr/>
          <p:nvPr/>
        </p:nvSpPr>
        <p:spPr>
          <a:xfrm>
            <a:off x="2489200" y="969518"/>
            <a:ext cx="76200" cy="762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Western Han fresco - Confucius mat">
            <a:extLst>
              <a:ext uri="{FF2B5EF4-FFF2-40B4-BE49-F238E27FC236}">
                <a16:creationId xmlns:a16="http://schemas.microsoft.com/office/drawing/2014/main" id="{FF4167BF-CC6B-54A2-CFB3-0E4B974E9A2C}"/>
              </a:ext>
            </a:extLst>
          </p:cNvPr>
          <p:cNvSpPr/>
          <p:nvPr/>
        </p:nvSpPr>
        <p:spPr>
          <a:xfrm>
            <a:off x="622300" y="1198118"/>
            <a:ext cx="2082800" cy="2565400"/>
          </a:xfrm>
          <a:prstGeom prst="rect">
            <a:avLst/>
          </a:prstGeom>
          <a:solidFill>
            <a:srgbClr val="FCF9F2"/>
          </a:solidFill>
          <a:ln w="9525">
            <a:solidFill>
              <a:srgbClr val="A27B3E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Western Han fresco - Confucius" descr="Конфуций (и Лао-цзы). Роспись гробницы эпохи Западная Хань, уезд Дунпин (Шаньдун)">
            <a:extLst>
              <a:ext uri="{FF2B5EF4-FFF2-40B4-BE49-F238E27FC236}">
                <a16:creationId xmlns:a16="http://schemas.microsoft.com/office/drawing/2014/main" id="{78A646CA-FE14-9EE3-9C4A-A6C5B49434E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287018"/>
            <a:ext cx="1905000" cy="2387600"/>
          </a:xfrm>
          <a:prstGeom prst="rect">
            <a:avLst/>
          </a:prstGeom>
        </p:spPr>
      </p:pic>
      <p:sp>
        <p:nvSpPr>
          <p:cNvPr id="9" name="Confucianism heading">
            <a:extLst>
              <a:ext uri="{FF2B5EF4-FFF2-40B4-BE49-F238E27FC236}">
                <a16:creationId xmlns:a16="http://schemas.microsoft.com/office/drawing/2014/main" id="{F66E6F94-CA03-B907-2CB9-48A2329D627E}"/>
              </a:ext>
            </a:extLst>
          </p:cNvPr>
          <p:cNvSpPr txBox="1"/>
          <p:nvPr/>
        </p:nvSpPr>
        <p:spPr>
          <a:xfrm>
            <a:off x="3048000" y="1312418"/>
            <a:ext cx="85344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B03A2E"/>
                </a:solidFill>
                <a:latin typeface="Constantia" panose="02030602050306030303" pitchFamily="18" charset="0"/>
              </a:rPr>
              <a:t>Роль конфуцианства и государственной идеологии</a:t>
            </a:r>
          </a:p>
        </p:txBody>
      </p:sp>
      <p:sp>
        <p:nvSpPr>
          <p:cNvPr id="10" name="Confucianism body">
            <a:extLst>
              <a:ext uri="{FF2B5EF4-FFF2-40B4-BE49-F238E27FC236}">
                <a16:creationId xmlns:a16="http://schemas.microsoft.com/office/drawing/2014/main" id="{9B072213-D3FD-F486-CDDC-7B5B4BD704B6}"/>
              </a:ext>
            </a:extLst>
          </p:cNvPr>
          <p:cNvSpPr txBox="1"/>
          <p:nvPr/>
        </p:nvSpPr>
        <p:spPr>
          <a:xfrm>
            <a:off x="3048000" y="1764538"/>
            <a:ext cx="8534400" cy="960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В период династии Хань </a:t>
            </a:r>
            <a:r>
              <a:rPr lang="ru-RU" sz="2100" b="1" dirty="0">
                <a:solidFill>
                  <a:srgbClr val="1C2333"/>
                </a:solidFill>
                <a:latin typeface="Calibri" panose="020F0502020204030204" pitchFamily="34" charset="0"/>
              </a:rPr>
              <a:t>конфуцианство стало официальной идеологией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, которое сильно повлияло на систему образования и управления государством. Усилилось налогообложение и централизованная власть.</a:t>
            </a:r>
          </a:p>
        </p:txBody>
      </p:sp>
      <p:cxnSp>
        <p:nvCxnSpPr>
          <p:cNvPr id="11" name="Divider">
            <a:extLst>
              <a:ext uri="{FF2B5EF4-FFF2-40B4-BE49-F238E27FC236}">
                <a16:creationId xmlns:a16="http://schemas.microsoft.com/office/drawing/2014/main" id="{95E6147F-FD55-BF9B-99DC-B34F50740D5C}"/>
              </a:ext>
            </a:extLst>
          </p:cNvPr>
          <p:cNvCxnSpPr/>
          <p:nvPr/>
        </p:nvCxnSpPr>
        <p:spPr>
          <a:xfrm>
            <a:off x="609600" y="3903218"/>
            <a:ext cx="10972800" cy="0"/>
          </a:xfrm>
          <a:prstGeom prst="line">
            <a:avLst/>
          </a:prstGeom>
          <a:ln w="9525">
            <a:solidFill>
              <a:srgbClr val="D8C8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ligion heading">
            <a:extLst>
              <a:ext uri="{FF2B5EF4-FFF2-40B4-BE49-F238E27FC236}">
                <a16:creationId xmlns:a16="http://schemas.microsoft.com/office/drawing/2014/main" id="{559C7B33-3C49-E51D-3D93-C032BFB358D6}"/>
              </a:ext>
            </a:extLst>
          </p:cNvPr>
          <p:cNvSpPr txBox="1"/>
          <p:nvPr/>
        </p:nvSpPr>
        <p:spPr>
          <a:xfrm>
            <a:off x="609600" y="4030218"/>
            <a:ext cx="8128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3D7A66"/>
                </a:solidFill>
                <a:latin typeface="Constantia" panose="02030602050306030303" pitchFamily="18" charset="0"/>
              </a:rPr>
              <a:t>Религиозные практики и экономические реформы</a:t>
            </a:r>
          </a:p>
        </p:txBody>
      </p:sp>
      <p:sp>
        <p:nvSpPr>
          <p:cNvPr id="13" name="Religion body">
            <a:extLst>
              <a:ext uri="{FF2B5EF4-FFF2-40B4-BE49-F238E27FC236}">
                <a16:creationId xmlns:a16="http://schemas.microsoft.com/office/drawing/2014/main" id="{F08719E2-AF73-FE0B-E12A-91C6CC097125}"/>
              </a:ext>
            </a:extLst>
          </p:cNvPr>
          <p:cNvSpPr txBox="1"/>
          <p:nvPr/>
        </p:nvSpPr>
        <p:spPr>
          <a:xfrm>
            <a:off x="609600" y="4482338"/>
            <a:ext cx="81280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Религиозные ритуалы и </a:t>
            </a:r>
            <a:r>
              <a:rPr lang="ru-RU" sz="2100" b="1" dirty="0">
                <a:solidFill>
                  <a:srgbClr val="3D7A66"/>
                </a:solidFill>
                <a:latin typeface="Calibri" panose="020F0502020204030204" pitchFamily="34" charset="0"/>
              </a:rPr>
              <a:t>культ предков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способствовали социальной гармонии. Одновременно развивались экономические реформы, стимулировавшие земледелие и поддерживавшие торговлю, в том числе по </a:t>
            </a:r>
            <a:r>
              <a:rPr lang="ru-RU" sz="2100" b="1" dirty="0">
                <a:solidFill>
                  <a:srgbClr val="1C2333"/>
                </a:solidFill>
                <a:latin typeface="Calibri" panose="020F0502020204030204" pitchFamily="34" charset="0"/>
              </a:rPr>
              <a:t>Великому шелковому пути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5" name="Han bronze mirror" descr="Бронзовое зеркало, империя Хань. Музей провинции Хэнань, Чжэнчжоу">
            <a:extLst>
              <a:ext uri="{FF2B5EF4-FFF2-40B4-BE49-F238E27FC236}">
                <a16:creationId xmlns:a16="http://schemas.microsoft.com/office/drawing/2014/main" id="{0C3D3AA9-7AAE-CE80-1136-14FDAA1164A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600" y="4004818"/>
            <a:ext cx="2095500" cy="2095500"/>
          </a:xfrm>
          <a:prstGeom prst="ellipse">
            <a:avLst/>
          </a:prstGeom>
          <a:ln w="15875">
            <a:solidFill>
              <a:srgbClr val="A27B3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Han bronze mirror ring">
            <a:extLst>
              <a:ext uri="{FF2B5EF4-FFF2-40B4-BE49-F238E27FC236}">
                <a16:creationId xmlns:a16="http://schemas.microsoft.com/office/drawing/2014/main" id="{D59A21F2-BCFA-E3EA-2692-FEC816EDD2C6}"/>
              </a:ext>
            </a:extLst>
          </p:cNvPr>
          <p:cNvSpPr/>
          <p:nvPr/>
        </p:nvSpPr>
        <p:spPr>
          <a:xfrm>
            <a:off x="9169400" y="3928618"/>
            <a:ext cx="2247900" cy="2247900"/>
          </a:xfrm>
          <a:prstGeom prst="ellipse">
            <a:avLst/>
          </a:prstGeom>
          <a:noFill/>
          <a:ln w="9525" cap="flat" cmpd="sng" algn="ctr">
            <a:solidFill>
              <a:srgbClr val="A27B3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07A92D53-0463-38CB-2C11-B114790254B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514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6440F4E-F4BD-DE3B-7593-84EF54B14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44881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100" b="1" dirty="0">
                <a:solidFill>
                  <a:srgbClr val="1C2333"/>
                </a:solidFill>
                <a:latin typeface="Constantia" panose="02030602050306030303" pitchFamily="18" charset="0"/>
              </a:rPr>
              <a:t>Значение Великого шелкового пути для древнего Китая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E6C33153-1458-8B48-A8B9-E9A405F03322}"/>
              </a:ext>
            </a:extLst>
          </p:cNvPr>
          <p:cNvSpPr/>
          <p:nvPr/>
        </p:nvSpPr>
        <p:spPr>
          <a:xfrm>
            <a:off x="609600" y="906018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8ADABAD8-608F-853F-06E4-84B6BBFE3727}"/>
              </a:ext>
            </a:extLst>
          </p:cNvPr>
          <p:cNvCxnSpPr/>
          <p:nvPr/>
        </p:nvCxnSpPr>
        <p:spPr>
          <a:xfrm>
            <a:off x="1041400" y="1007618"/>
            <a:ext cx="1397000" cy="0"/>
          </a:xfrm>
          <a:prstGeom prst="line">
            <a:avLst/>
          </a:prstGeom>
          <a:ln w="9525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F581E7BC-22D4-96A9-330F-490ABF95550E}"/>
              </a:ext>
            </a:extLst>
          </p:cNvPr>
          <p:cNvSpPr/>
          <p:nvPr/>
        </p:nvSpPr>
        <p:spPr>
          <a:xfrm>
            <a:off x="2489200" y="969518"/>
            <a:ext cx="76200" cy="762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Herrmann 1935 - China in Central Asia mat">
            <a:extLst>
              <a:ext uri="{FF2B5EF4-FFF2-40B4-BE49-F238E27FC236}">
                <a16:creationId xmlns:a16="http://schemas.microsoft.com/office/drawing/2014/main" id="{AC1692EA-2DC5-9B7B-9CAA-6BBCC2CE4069}"/>
              </a:ext>
            </a:extLst>
          </p:cNvPr>
          <p:cNvSpPr/>
          <p:nvPr/>
        </p:nvSpPr>
        <p:spPr>
          <a:xfrm>
            <a:off x="609600" y="1210818"/>
            <a:ext cx="6172200" cy="3581400"/>
          </a:xfrm>
          <a:prstGeom prst="rect">
            <a:avLst/>
          </a:prstGeom>
          <a:solidFill>
            <a:srgbClr val="FCF9F2"/>
          </a:solidFill>
          <a:ln w="9525">
            <a:solidFill>
              <a:srgbClr val="A27B3E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Herrmann 1935 - China in Central Asia" descr="А. Херрманн. Китай в Центральной Азии, 114 г. до н. э. — 127 г. н. э.: пути через Таримскую впадину. «Исторический и коммерческий атлас Китая», 1935">
            <a:extLst>
              <a:ext uri="{FF2B5EF4-FFF2-40B4-BE49-F238E27FC236}">
                <a16:creationId xmlns:a16="http://schemas.microsoft.com/office/drawing/2014/main" id="{BF533E70-588F-66B6-C40F-08A938D8FC8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312418"/>
            <a:ext cx="5969000" cy="3378200"/>
          </a:xfrm>
          <a:prstGeom prst="rect">
            <a:avLst/>
          </a:prstGeom>
        </p:spPr>
      </p:pic>
      <p:pic>
        <p:nvPicPr>
          <p:cNvPr id="10" name="Flying horse of Gansu" descr="Бронзовый «Летящий конь» из Увэя (Ганьсу), Восточная Хань. Музей провинции Ганьсу">
            <a:extLst>
              <a:ext uri="{FF2B5EF4-FFF2-40B4-BE49-F238E27FC236}">
                <a16:creationId xmlns:a16="http://schemas.microsoft.com/office/drawing/2014/main" id="{9C00F0A5-6DC2-AD9F-0FCE-354EB22091A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944618"/>
            <a:ext cx="1905000" cy="1206500"/>
          </a:xfrm>
          <a:prstGeom prst="roundRect">
            <a:avLst>
              <a:gd name="adj" fmla="val 5000"/>
            </a:avLst>
          </a:prstGeom>
          <a:ln w="9525">
            <a:solidFill>
              <a:srgbClr val="A27B3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2" name="Han wu zhu coin" descr="Монета учжу, империя Хань, 140–87 гг. до н. э. Коллекция Г. Тодда">
            <a:extLst>
              <a:ext uri="{FF2B5EF4-FFF2-40B4-BE49-F238E27FC236}">
                <a16:creationId xmlns:a16="http://schemas.microsoft.com/office/drawing/2014/main" id="{54AE1E0F-61D5-AAB2-BAB0-2C8843AE450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00" y="4944618"/>
            <a:ext cx="1993900" cy="1206500"/>
          </a:xfrm>
          <a:prstGeom prst="roundRect">
            <a:avLst>
              <a:gd name="adj" fmla="val 5000"/>
            </a:avLst>
          </a:prstGeom>
          <a:ln w="9525">
            <a:solidFill>
              <a:srgbClr val="A27B3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First">
            <a:extLst>
              <a:ext uri="{FF2B5EF4-FFF2-40B4-BE49-F238E27FC236}">
                <a16:creationId xmlns:a16="http://schemas.microsoft.com/office/drawing/2014/main" id="{4FDB8B20-518B-77C4-E95C-354F14BBF745}"/>
              </a:ext>
            </a:extLst>
          </p:cNvPr>
          <p:cNvSpPr txBox="1"/>
          <p:nvPr/>
        </p:nvSpPr>
        <p:spPr>
          <a:xfrm>
            <a:off x="7112000" y="1287018"/>
            <a:ext cx="4470400" cy="1874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B03A2E"/>
                </a:solidFill>
                <a:latin typeface="Constantia" panose="02030602050306030303" pitchFamily="18" charset="0"/>
              </a:rPr>
              <a:t>Во-первых,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B03A2E"/>
                </a:solidFill>
                <a:latin typeface="Calibri" panose="020F0502020204030204" pitchFamily="34" charset="0"/>
              </a:rPr>
              <a:t>в I веке до н.э.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Великий шелковый путь стал важным маршрутом, </a:t>
            </a:r>
            <a:r>
              <a:rPr lang="ru-RU" sz="2000" b="1" dirty="0">
                <a:solidFill>
                  <a:srgbClr val="1C2333"/>
                </a:solidFill>
                <a:latin typeface="Calibri" panose="020F0502020204030204" pitchFamily="34" charset="0"/>
              </a:rPr>
              <a:t>соединявшим Китай с Западом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, что позволило экономически развивать страну через продажу шелка и других товаров.</a:t>
            </a:r>
          </a:p>
        </p:txBody>
      </p:sp>
      <p:cxnSp>
        <p:nvCxnSpPr>
          <p:cNvPr id="14" name="Rule">
            <a:extLst>
              <a:ext uri="{FF2B5EF4-FFF2-40B4-BE49-F238E27FC236}">
                <a16:creationId xmlns:a16="http://schemas.microsoft.com/office/drawing/2014/main" id="{6E154D21-2B7E-90B3-2015-F6C573D4BEE6}"/>
              </a:ext>
            </a:extLst>
          </p:cNvPr>
          <p:cNvCxnSpPr/>
          <p:nvPr/>
        </p:nvCxnSpPr>
        <p:spPr>
          <a:xfrm>
            <a:off x="7112000" y="3339338"/>
            <a:ext cx="1117600" cy="0"/>
          </a:xfrm>
          <a:prstGeom prst="line">
            <a:avLst/>
          </a:prstGeom>
          <a:ln w="9525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econd">
            <a:extLst>
              <a:ext uri="{FF2B5EF4-FFF2-40B4-BE49-F238E27FC236}">
                <a16:creationId xmlns:a16="http://schemas.microsoft.com/office/drawing/2014/main" id="{BE8AA1F3-410D-AEBB-05B6-5F3BD4BAC4FE}"/>
              </a:ext>
            </a:extLst>
          </p:cNvPr>
          <p:cNvSpPr txBox="1"/>
          <p:nvPr/>
        </p:nvSpPr>
        <p:spPr>
          <a:xfrm>
            <a:off x="7112000" y="3517138"/>
            <a:ext cx="4470400" cy="2179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B03A2E"/>
                </a:solidFill>
                <a:latin typeface="Constantia" panose="02030602050306030303" pitchFamily="18" charset="0"/>
              </a:rPr>
              <a:t>Во-вторых,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этот маршрут способствовал </a:t>
            </a:r>
            <a:r>
              <a:rPr lang="ru-RU" sz="2000" b="1" dirty="0">
                <a:solidFill>
                  <a:srgbClr val="1C2333"/>
                </a:solidFill>
                <a:latin typeface="Calibri" panose="020F0502020204030204" pitchFamily="34" charset="0"/>
              </a:rPr>
              <a:t>культурному обмену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и расширению </a:t>
            </a:r>
            <a:r>
              <a:rPr lang="ru-RU" sz="2000" b="1" dirty="0">
                <a:solidFill>
                  <a:srgbClr val="1C2333"/>
                </a:solidFill>
                <a:latin typeface="Calibri" panose="020F0502020204030204" pitchFamily="34" charset="0"/>
              </a:rPr>
              <a:t>политического влияния Китая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. Караваны и торговые посты обеспечивали безопасность и поддерживали устойчивый поток товаров.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F6655A1E-21D5-D77C-C90F-5B9A9B211F0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287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EFF1C0B-50C0-EF84-FC07-CE150FF9D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98450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1C2333"/>
                </a:solidFill>
                <a:latin typeface="Constantia" panose="02030602050306030303" pitchFamily="18" charset="0"/>
              </a:rPr>
              <a:t>Основные достижения и инфраструктурные проекты династий Цинь и Хань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6249B1D2-1A54-4BE2-8496-C12669E0D5CB}"/>
              </a:ext>
            </a:extLst>
          </p:cNvPr>
          <p:cNvSpPr/>
          <p:nvPr/>
        </p:nvSpPr>
        <p:spPr>
          <a:xfrm>
            <a:off x="609600" y="1390904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D1BEC48C-922A-3BF1-49B7-1297470A252A}"/>
              </a:ext>
            </a:extLst>
          </p:cNvPr>
          <p:cNvCxnSpPr/>
          <p:nvPr/>
        </p:nvCxnSpPr>
        <p:spPr>
          <a:xfrm>
            <a:off x="1041400" y="1492504"/>
            <a:ext cx="1397000" cy="0"/>
          </a:xfrm>
          <a:prstGeom prst="line">
            <a:avLst/>
          </a:prstGeom>
          <a:ln w="9525">
            <a:solidFill>
              <a:srgbClr val="A27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4F4D85E2-5BA8-1DFD-CE05-CC6C4DFB1FC3}"/>
              </a:ext>
            </a:extLst>
          </p:cNvPr>
          <p:cNvSpPr/>
          <p:nvPr/>
        </p:nvSpPr>
        <p:spPr>
          <a:xfrm>
            <a:off x="2489200" y="1454404"/>
            <a:ext cx="76200" cy="762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able intro">
            <a:extLst>
              <a:ext uri="{FF2B5EF4-FFF2-40B4-BE49-F238E27FC236}">
                <a16:creationId xmlns:a16="http://schemas.microsoft.com/office/drawing/2014/main" id="{FE30BC89-B2B9-8B99-8FE4-BE3B3806C7CA}"/>
              </a:ext>
            </a:extLst>
          </p:cNvPr>
          <p:cNvSpPr txBox="1"/>
          <p:nvPr/>
        </p:nvSpPr>
        <p:spPr>
          <a:xfrm>
            <a:off x="609600" y="1721104"/>
            <a:ext cx="3683000" cy="2133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Данная таблица сравнивает важнейшие достижения династий </a:t>
            </a:r>
            <a:r>
              <a:rPr lang="ru-RU" sz="2000" b="1" dirty="0">
                <a:solidFill>
                  <a:srgbClr val="1C2333"/>
                </a:solidFill>
                <a:latin typeface="Calibri" panose="020F0502020204030204" pitchFamily="34" charset="0"/>
              </a:rPr>
              <a:t>Цинь и Хань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, показывая их вклад в формирование единого государства и развитие инфраструктуры.</a:t>
            </a:r>
          </a:p>
        </p:txBody>
      </p:sp>
      <p:graphicFrame>
        <p:nvGraphicFramePr>
          <p:cNvPr id="7" name="Table Qin and Han achievements">
            <a:extLst>
              <a:ext uri="{FF2B5EF4-FFF2-40B4-BE49-F238E27FC236}">
                <a16:creationId xmlns:a16="http://schemas.microsoft.com/office/drawing/2014/main" id="{8682F6B4-7355-21AE-AA35-AD393C83B9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033043"/>
              </p:ext>
            </p:extLst>
          </p:nvPr>
        </p:nvGraphicFramePr>
        <p:xfrm>
          <a:off x="4622800" y="1721104"/>
          <a:ext cx="6959600" cy="3860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6336481"/>
                    </a:ext>
                  </a:extLst>
                </a:gridCol>
                <a:gridCol w="2349500">
                  <a:extLst>
                    <a:ext uri="{9D8B030D-6E8A-4147-A177-3AD203B41FA5}">
                      <a16:colId xmlns:a16="http://schemas.microsoft.com/office/drawing/2014/main" val="3119083583"/>
                    </a:ext>
                  </a:extLst>
                </a:gridCol>
                <a:gridCol w="2552700">
                  <a:extLst>
                    <a:ext uri="{9D8B030D-6E8A-4147-A177-3AD203B41FA5}">
                      <a16:colId xmlns:a16="http://schemas.microsoft.com/office/drawing/2014/main" val="850440721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900" b="1" i="0" dirty="0">
                          <a:solidFill>
                            <a:srgbClr val="FFFFFF"/>
                          </a:solidFill>
                          <a:latin typeface="Constantia" panose="02030602050306030303" pitchFamily="18" charset="0"/>
                        </a:rPr>
                        <a:t>Достижения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7B3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900" b="1" i="0" dirty="0">
                          <a:solidFill>
                            <a:srgbClr val="FFFFFF"/>
                          </a:solidFill>
                          <a:latin typeface="Constantia" panose="02030602050306030303" pitchFamily="18" charset="0"/>
                        </a:rPr>
                        <a:t>Цинь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33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900" b="1" i="0" dirty="0">
                          <a:solidFill>
                            <a:srgbClr val="FFFFFF"/>
                          </a:solidFill>
                          <a:latin typeface="Constantia" panose="02030602050306030303" pitchFamily="18" charset="0"/>
                        </a:rPr>
                        <a:t>Хань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3A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492120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1" i="0" dirty="0">
                          <a:solidFill>
                            <a:srgbClr val="1C2333"/>
                          </a:solidFill>
                          <a:latin typeface="Calibri" panose="020F0502020204030204" pitchFamily="34" charset="0"/>
                        </a:rPr>
                        <a:t>Объединение страны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E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Да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Да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607828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1" i="0" dirty="0">
                          <a:solidFill>
                            <a:srgbClr val="1C2333"/>
                          </a:solidFill>
                          <a:latin typeface="Calibri" panose="020F0502020204030204" pitchFamily="34" charset="0"/>
                        </a:rPr>
                        <a:t>Законы и налоги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E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Единая система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Реформы и смягчение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764087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1" i="0" dirty="0">
                          <a:solidFill>
                            <a:srgbClr val="1C2333"/>
                          </a:solidFill>
                          <a:latin typeface="Calibri" panose="020F0502020204030204" pitchFamily="34" charset="0"/>
                        </a:rPr>
                        <a:t>Строительство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E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Великая стена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Развитие сельского хозяйства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0000449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1" i="0" dirty="0">
                          <a:solidFill>
                            <a:srgbClr val="1C2333"/>
                          </a:solidFill>
                          <a:latin typeface="Calibri" panose="020F0502020204030204" pitchFamily="34" charset="0"/>
                        </a:rPr>
                        <a:t>Социальные меры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E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Изъятие оружия, переселение знати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Освобождение рабов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4145280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1" i="0" dirty="0">
                          <a:solidFill>
                            <a:srgbClr val="1C2333"/>
                          </a:solidFill>
                          <a:latin typeface="Calibri" panose="020F0502020204030204" pitchFamily="34" charset="0"/>
                        </a:rPr>
                        <a:t>Религия и идеология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E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Ограничена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Развитие конфуцианства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842267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1" i="0" dirty="0">
                          <a:solidFill>
                            <a:srgbClr val="1C2333"/>
                          </a:solidFill>
                          <a:latin typeface="Calibri" panose="020F0502020204030204" pitchFamily="34" charset="0"/>
                        </a:rPr>
                        <a:t>Торговля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E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Великий шелковый путь – начало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0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Поддержка и расширение</a:t>
                      </a:r>
                    </a:p>
                  </a:txBody>
                  <a:tcPr marL="127000" marR="101600" marT="63500" marB="63500" anchor="ctr">
                    <a:lnL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8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A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454203"/>
                  </a:ext>
                </a:extLst>
              </a:tr>
            </a:tbl>
          </a:graphicData>
        </a:graphic>
      </p:graphicFrame>
      <p:sp>
        <p:nvSpPr>
          <p:cNvPr id="8" name="Conclusion card">
            <a:extLst>
              <a:ext uri="{FF2B5EF4-FFF2-40B4-BE49-F238E27FC236}">
                <a16:creationId xmlns:a16="http://schemas.microsoft.com/office/drawing/2014/main" id="{6B208036-662D-B748-FC4F-AFD0086B0414}"/>
              </a:ext>
            </a:extLst>
          </p:cNvPr>
          <p:cNvSpPr/>
          <p:nvPr/>
        </p:nvSpPr>
        <p:spPr>
          <a:xfrm>
            <a:off x="609600" y="4083304"/>
            <a:ext cx="3683000" cy="2215896"/>
          </a:xfrm>
          <a:prstGeom prst="roundRect">
            <a:avLst>
              <a:gd name="adj" fmla="val 6000"/>
            </a:avLst>
          </a:prstGeom>
          <a:solidFill>
            <a:srgbClr val="E4EE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onclusion bar">
            <a:extLst>
              <a:ext uri="{FF2B5EF4-FFF2-40B4-BE49-F238E27FC236}">
                <a16:creationId xmlns:a16="http://schemas.microsoft.com/office/drawing/2014/main" id="{8BCE8B51-D8E1-8371-808D-096374FA9E15}"/>
              </a:ext>
            </a:extLst>
          </p:cNvPr>
          <p:cNvSpPr/>
          <p:nvPr/>
        </p:nvSpPr>
        <p:spPr>
          <a:xfrm>
            <a:off x="622300" y="4210304"/>
            <a:ext cx="50800" cy="1961896"/>
          </a:xfrm>
          <a:prstGeom prst="rect">
            <a:avLst/>
          </a:prstGeom>
          <a:solidFill>
            <a:srgbClr val="3D7A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able conclusion">
            <a:extLst>
              <a:ext uri="{FF2B5EF4-FFF2-40B4-BE49-F238E27FC236}">
                <a16:creationId xmlns:a16="http://schemas.microsoft.com/office/drawing/2014/main" id="{A1820844-E539-BA40-F9E9-F14CC89A6C50}"/>
              </a:ext>
            </a:extLst>
          </p:cNvPr>
          <p:cNvSpPr txBox="1"/>
          <p:nvPr/>
        </p:nvSpPr>
        <p:spPr>
          <a:xfrm>
            <a:off x="838200" y="4134104"/>
            <a:ext cx="3327400" cy="211429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b="1" dirty="0">
                <a:solidFill>
                  <a:srgbClr val="3D7A66"/>
                </a:solidFill>
                <a:latin typeface="Calibri" panose="020F0502020204030204" pitchFamily="34" charset="0"/>
              </a:rPr>
              <a:t>Общим итогом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становится то, что обе династии внесли фундаментальный вклад, но Хань адаптировали и умерили политику, что способствовало </a:t>
            </a:r>
            <a:r>
              <a:rPr lang="ru-RU" sz="2000" b="1" dirty="0">
                <a:solidFill>
                  <a:srgbClr val="1C2333"/>
                </a:solidFill>
                <a:latin typeface="Calibri" panose="020F0502020204030204" pitchFamily="34" charset="0"/>
              </a:rPr>
              <a:t>длительной стабильности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1" name="Table source line">
            <a:extLst>
              <a:ext uri="{FF2B5EF4-FFF2-40B4-BE49-F238E27FC236}">
                <a16:creationId xmlns:a16="http://schemas.microsoft.com/office/drawing/2014/main" id="{36C9F4C5-1CBB-A7D6-768D-B07428F6E20D}"/>
              </a:ext>
            </a:extLst>
          </p:cNvPr>
          <p:cNvSpPr txBox="1"/>
          <p:nvPr/>
        </p:nvSpPr>
        <p:spPr>
          <a:xfrm>
            <a:off x="4622800" y="6089904"/>
            <a:ext cx="69596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500" i="1" dirty="0">
                <a:solidFill>
                  <a:srgbClr val="857867"/>
                </a:solidFill>
                <a:latin typeface="Constantia" panose="02030602050306030303" pitchFamily="18" charset="0"/>
              </a:rPr>
              <a:t>Исторические хроники древнего Китая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0E24902C-260E-5740-1B9E-83278389CCA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148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1029327-B2F7-F2D8-FC37-1AFD10170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F3ECDD"/>
                </a:solidFill>
                <a:latin typeface="Constantia" panose="02030602050306030303" pitchFamily="18" charset="0"/>
              </a:rPr>
              <a:t>Итоги и наследие древнего Китая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2C88D4EC-9F87-16C0-7F46-6FFF71B2BA19}"/>
              </a:ext>
            </a:extLst>
          </p:cNvPr>
          <p:cNvSpPr/>
          <p:nvPr/>
        </p:nvSpPr>
        <p:spPr>
          <a:xfrm>
            <a:off x="609600" y="1058164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FB4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4F01C9D6-C7C2-F357-63CE-659904F421C9}"/>
              </a:ext>
            </a:extLst>
          </p:cNvPr>
          <p:cNvCxnSpPr/>
          <p:nvPr/>
        </p:nvCxnSpPr>
        <p:spPr>
          <a:xfrm>
            <a:off x="1041400" y="1159764"/>
            <a:ext cx="1397000" cy="0"/>
          </a:xfrm>
          <a:prstGeom prst="line">
            <a:avLst/>
          </a:prstGeom>
          <a:ln w="9525">
            <a:solidFill>
              <a:srgbClr val="CFB4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87516638-38DF-3DCC-0FA9-A9A750396DA0}"/>
              </a:ext>
            </a:extLst>
          </p:cNvPr>
          <p:cNvSpPr/>
          <p:nvPr/>
        </p:nvSpPr>
        <p:spPr>
          <a:xfrm>
            <a:off x="2489200" y="1121664"/>
            <a:ext cx="76200" cy="762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egacy">
            <a:extLst>
              <a:ext uri="{FF2B5EF4-FFF2-40B4-BE49-F238E27FC236}">
                <a16:creationId xmlns:a16="http://schemas.microsoft.com/office/drawing/2014/main" id="{7FA28724-2D9E-EE89-2C55-AAFD95F6ED15}"/>
              </a:ext>
            </a:extLst>
          </p:cNvPr>
          <p:cNvSpPr txBox="1"/>
          <p:nvPr/>
        </p:nvSpPr>
        <p:spPr>
          <a:xfrm>
            <a:off x="609600" y="1439164"/>
            <a:ext cx="7061200" cy="426186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  <a:spcAft>
                <a:spcPts val="1400"/>
              </a:spcAft>
            </a:pP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Древний Китай сформировал </a:t>
            </a:r>
            <a:r>
              <a:rPr lang="ru-RU" sz="2100" b="1" dirty="0">
                <a:solidFill>
                  <a:srgbClr val="FFFFFF"/>
                </a:solidFill>
                <a:latin typeface="Calibri" panose="020F0502020204030204" pitchFamily="34" charset="0"/>
              </a:rPr>
              <a:t>мощное централизованное государство</a:t>
            </a: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, ставшее фундаментом экономического и культурного прогресса.</a:t>
            </a:r>
          </a:p>
          <a:p>
            <a:pPr>
              <a:lnSpc>
                <a:spcPct val="102000"/>
              </a:lnSpc>
              <a:spcAft>
                <a:spcPts val="1400"/>
              </a:spcAft>
            </a:pP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Прорыв в экономике обеспечил инновационные технологии: </a:t>
            </a:r>
            <a:r>
              <a:rPr lang="ru-RU" sz="2100" b="1" dirty="0">
                <a:solidFill>
                  <a:srgbClr val="CFB47C"/>
                </a:solidFill>
                <a:latin typeface="Calibri" panose="020F0502020204030204" pitchFamily="34" charset="0"/>
              </a:rPr>
              <a:t>ирригационные системы</a:t>
            </a: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 повысили урожайность, а </a:t>
            </a:r>
            <a:r>
              <a:rPr lang="ru-RU" sz="2100" b="1" dirty="0">
                <a:solidFill>
                  <a:srgbClr val="CFB47C"/>
                </a:solidFill>
                <a:latin typeface="Calibri" panose="020F0502020204030204" pitchFamily="34" charset="0"/>
              </a:rPr>
              <a:t>изобретение бумаги</a:t>
            </a: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 ускорило распространение знаний. Культурное наследие обогатилось </a:t>
            </a:r>
            <a:r>
              <a:rPr lang="ru-RU" sz="2100" b="1" dirty="0">
                <a:solidFill>
                  <a:srgbClr val="FFFFFF"/>
                </a:solidFill>
                <a:latin typeface="Calibri" panose="020F0502020204030204" pitchFamily="34" charset="0"/>
              </a:rPr>
              <a:t>учениями Конфуция, даосизмом и буддизмом</a:t>
            </a: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, повлиявшими на мировоззрение и искусство.</a:t>
            </a:r>
          </a:p>
          <a:p>
            <a:pPr>
              <a:lnSpc>
                <a:spcPct val="102000"/>
              </a:lnSpc>
              <a:spcAft>
                <a:spcPts val="1400"/>
              </a:spcAft>
            </a:pPr>
            <a:r>
              <a:rPr lang="ru-RU" sz="2100" b="1" dirty="0">
                <a:solidFill>
                  <a:srgbClr val="CFB47C"/>
                </a:solidFill>
                <a:latin typeface="Calibri" panose="020F0502020204030204" pitchFamily="34" charset="0"/>
              </a:rPr>
              <a:t>Великий шёлковый путь</a:t>
            </a: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 связал Китай с другими цивилизациями, обеспечив обмен товарами, идеями и технологиями.</a:t>
            </a:r>
          </a:p>
        </p:txBody>
      </p:sp>
      <p:pic>
        <p:nvPicPr>
          <p:cNvPr id="8" name="Qin bronze chariot" descr="Бронзовая колесница № 2 из мавзолея Цинь Шихуанди, империя Цинь. Фото Ж.-М. Юлло, 2015">
            <a:extLst>
              <a:ext uri="{FF2B5EF4-FFF2-40B4-BE49-F238E27FC236}">
                <a16:creationId xmlns:a16="http://schemas.microsoft.com/office/drawing/2014/main" id="{7436370D-9FB3-2FE1-8B2F-207D823EA5C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1464564"/>
            <a:ext cx="3454400" cy="2032000"/>
          </a:xfrm>
          <a:prstGeom prst="roundRect">
            <a:avLst>
              <a:gd name="adj" fmla="val 4000"/>
            </a:avLst>
          </a:prstGeom>
          <a:ln w="9525">
            <a:solidFill>
              <a:srgbClr val="CFB47C"/>
            </a:solidFill>
          </a:ln>
        </p:spPr>
      </p:pic>
      <p:pic>
        <p:nvPicPr>
          <p:cNvPr id="10" name="Fangmatan paper map fragment" descr="Фрагмент бумажной карты из гробницы в Фанмата (Ганьсу), начало II в. до н. э., империя Западная Хань">
            <a:extLst>
              <a:ext uri="{FF2B5EF4-FFF2-40B4-BE49-F238E27FC236}">
                <a16:creationId xmlns:a16="http://schemas.microsoft.com/office/drawing/2014/main" id="{D9FBCDB2-E1E5-C56F-0285-357AD5F7605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700" y="3699764"/>
            <a:ext cx="2921000" cy="2336800"/>
          </a:xfrm>
          <a:prstGeom prst="roundRect">
            <a:avLst>
              <a:gd name="adj" fmla="val 5000"/>
            </a:avLst>
          </a:prstGeom>
          <a:ln w="9525">
            <a:solidFill>
              <a:srgbClr val="CFB47C"/>
            </a:solidFill>
          </a:ln>
        </p:spPr>
      </p:pic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D1394478-528A-4FD6-CAF7-9404BFFE47A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2220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B2A2C"/>
      </a:dk1>
      <a:lt1>
        <a:srgbClr val="FFFFFF"/>
      </a:lt1>
      <a:dk2>
        <a:srgbClr val="1C2333"/>
      </a:dk2>
      <a:lt2>
        <a:srgbClr val="F3ECDD"/>
      </a:lt2>
      <a:accent1>
        <a:srgbClr val="1C2333"/>
      </a:accent1>
      <a:accent2>
        <a:srgbClr val="8A2525"/>
      </a:accent2>
      <a:accent3>
        <a:srgbClr val="B4442E"/>
      </a:accent3>
      <a:accent4>
        <a:srgbClr val="2D5B97"/>
      </a:accent4>
      <a:accent5>
        <a:srgbClr val="A27B3E"/>
      </a:accent5>
      <a:accent6>
        <a:srgbClr val="3D7A66"/>
      </a:accent6>
      <a:hlink>
        <a:srgbClr val="467886"/>
      </a:hlink>
      <a:folHlink>
        <a:srgbClr val="96607D"/>
      </a:folHlink>
    </a:clrScheme>
    <a:fontScheme name="Стандартная">
      <a:majorFont>
        <a:latin typeface="Constant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1006</Words>
  <Application>Microsoft Office PowerPoint</Application>
  <PresentationFormat>Произвольный</PresentationFormat>
  <Paragraphs>98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Constantia</vt:lpstr>
      <vt:lpstr>Тема Office</vt:lpstr>
      <vt:lpstr>Древний Китай</vt:lpstr>
      <vt:lpstr>География и природные богатства</vt:lpstr>
      <vt:lpstr>Земледелие и торговля: экономические основы древнего Китая</vt:lpstr>
      <vt:lpstr>Формирование первого древнекитайского государства и объединение под властью Цинь</vt:lpstr>
      <vt:lpstr>Реформы и политика Цинь Шихуанди</vt:lpstr>
      <vt:lpstr>Великая китайская стена: строительство и назначение</vt:lpstr>
      <vt:lpstr>Сравнение ключевых реформ династий Цинь и Хань</vt:lpstr>
      <vt:lpstr>Восстания и смена власти: переход от Цинь к Хань</vt:lpstr>
      <vt:lpstr>Структура населения и социальные классы в период династии Хань</vt:lpstr>
      <vt:lpstr>Терракотовая армия: археологическое открытие и значение</vt:lpstr>
      <vt:lpstr>Культурное и религиозное развитие при династии Хань</vt:lpstr>
      <vt:lpstr>Значение Великого шелкового пути для древнего Китая</vt:lpstr>
      <vt:lpstr>Основные достижения и инфраструктурные проекты династий Цинь и Хань</vt:lpstr>
      <vt:lpstr>Итоги и наследие древнего Китая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Древний Китай</dc:title>
  <dc:creator>100ballnik.com</dc:creator>
  <cp:lastModifiedBy>Mendal</cp:lastModifiedBy>
  <cp:revision>1</cp:revision>
  <dcterms:created xsi:type="dcterms:W3CDTF">2026-10-18T08:45:54Z</dcterms:created>
  <dcterms:modified xsi:type="dcterms:W3CDTF">2026-10-18T08:45:54Z</dcterms:modified>
</cp:coreProperties>
</file>